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88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3" r:id="rId18"/>
    <p:sldId id="274" r:id="rId19"/>
    <p:sldId id="275" r:id="rId20"/>
    <p:sldId id="276" r:id="rId21"/>
    <p:sldId id="277" r:id="rId22"/>
    <p:sldId id="278" r:id="rId23"/>
    <p:sldId id="281" r:id="rId24"/>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40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bg>
      <p:bgRef idx="1002">
        <a:schemeClr val="bg2"/>
      </p:bgRef>
    </p:bg>
    <p:spTree>
      <p:nvGrpSpPr>
        <p:cNvPr id="1" name=""/>
        <p:cNvGrpSpPr/>
        <p:nvPr/>
      </p:nvGrpSpPr>
      <p:grpSpPr>
        <a:xfrm>
          <a:off x="0" y="0"/>
          <a:ext cx="0" cy="0"/>
          <a:chOff x="0" y="0"/>
          <a:chExt cx="0" cy="0"/>
        </a:xfrm>
      </p:grpSpPr>
      <p:sp>
        <p:nvSpPr>
          <p:cNvPr id="9" name="8 Título"/>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s-ES" smtClean="0"/>
              <a:t>Haga clic para modificar el estilo de título del patrón</a:t>
            </a:r>
            <a:endParaRPr kumimoji="0" lang="en-US"/>
          </a:p>
        </p:txBody>
      </p:sp>
      <p:sp>
        <p:nvSpPr>
          <p:cNvPr id="17" name="16 Subtítulo"/>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30" name="29 Marcador de fecha"/>
          <p:cNvSpPr>
            <a:spLocks noGrp="1"/>
          </p:cNvSpPr>
          <p:nvPr>
            <p:ph type="dt" sz="half" idx="10"/>
          </p:nvPr>
        </p:nvSpPr>
        <p:spPr/>
        <p:txBody>
          <a:bodyPr/>
          <a:lstStyle/>
          <a:p>
            <a:fld id="{CC878A62-FBBD-45EA-8909-D1B69876EF48}" type="datetimeFigureOut">
              <a:rPr lang="es-ES" smtClean="0"/>
              <a:pPr/>
              <a:t>29/09/2019</a:t>
            </a:fld>
            <a:endParaRPr lang="es-ES"/>
          </a:p>
        </p:txBody>
      </p:sp>
      <p:sp>
        <p:nvSpPr>
          <p:cNvPr id="19" name="18 Marcador de pie de página"/>
          <p:cNvSpPr>
            <a:spLocks noGrp="1"/>
          </p:cNvSpPr>
          <p:nvPr>
            <p:ph type="ftr" sz="quarter" idx="11"/>
          </p:nvPr>
        </p:nvSpPr>
        <p:spPr/>
        <p:txBody>
          <a:bodyPr/>
          <a:lstStyle/>
          <a:p>
            <a:endParaRPr lang="es-ES"/>
          </a:p>
        </p:txBody>
      </p:sp>
      <p:sp>
        <p:nvSpPr>
          <p:cNvPr id="27" name="26 Marcador de número de diapositiva"/>
          <p:cNvSpPr>
            <a:spLocks noGrp="1"/>
          </p:cNvSpPr>
          <p:nvPr>
            <p:ph type="sldNum" sz="quarter" idx="12"/>
          </p:nvPr>
        </p:nvSpPr>
        <p:spPr/>
        <p:txBody>
          <a:bodyPr/>
          <a:lstStyle/>
          <a:p>
            <a:fld id="{327F4324-1320-4AE8-9E4B-3ADD154A8ABF}" type="slidenum">
              <a:rPr lang="es-ES" smtClean="0"/>
              <a:pPr/>
              <a:t>‹Nº›</a:t>
            </a:fld>
            <a:endParaRPr lang="es-E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CC878A62-FBBD-45EA-8909-D1B69876EF48}" type="datetimeFigureOut">
              <a:rPr lang="es-ES" smtClean="0"/>
              <a:pPr/>
              <a:t>29/09/2019</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327F4324-1320-4AE8-9E4B-3ADD154A8ABF}"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914401"/>
            <a:ext cx="2057400" cy="5211763"/>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914401"/>
            <a:ext cx="6019800" cy="5211763"/>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CC878A62-FBBD-45EA-8909-D1B69876EF48}" type="datetimeFigureOut">
              <a:rPr lang="es-ES" smtClean="0"/>
              <a:pPr/>
              <a:t>29/09/2019</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327F4324-1320-4AE8-9E4B-3ADD154A8ABF}" type="slidenum">
              <a:rPr lang="es-ES" smtClean="0"/>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CC878A62-FBBD-45EA-8909-D1B69876EF48}" type="datetimeFigureOut">
              <a:rPr lang="es-ES" smtClean="0"/>
              <a:pPr/>
              <a:t>29/09/2019</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327F4324-1320-4AE8-9E4B-3ADD154A8ABF}" type="slidenum">
              <a:rPr lang="es-ES" smtClean="0"/>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p>
            <a:fld id="{CC878A62-FBBD-45EA-8909-D1B69876EF48}" type="datetimeFigureOut">
              <a:rPr lang="es-ES" smtClean="0"/>
              <a:pPr/>
              <a:t>29/09/2019</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327F4324-1320-4AE8-9E4B-3ADD154A8ABF}" type="slidenum">
              <a:rPr lang="es-ES" smtClean="0"/>
              <a:pPr/>
              <a:t>‹Nº›</a:t>
            </a:fld>
            <a:endParaRPr lang="es-E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1143000"/>
          </a:xfrm>
        </p:spPr>
        <p:txBody>
          <a:bodyPr/>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fld id="{CC878A62-FBBD-45EA-8909-D1B69876EF48}" type="datetimeFigureOut">
              <a:rPr lang="es-ES" smtClean="0"/>
              <a:pPr/>
              <a:t>29/09/2019</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327F4324-1320-4AE8-9E4B-3ADD154A8ABF}" type="slidenum">
              <a:rPr lang="es-ES" smtClean="0"/>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1143000"/>
          </a:xfrm>
        </p:spPr>
        <p:txBody>
          <a:bodyPr tIns="45720" anchor="b"/>
          <a:lstStyle>
            <a:lvl1pPr>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p>
            <a:fld id="{CC878A62-FBBD-45EA-8909-D1B69876EF48}" type="datetimeFigureOut">
              <a:rPr lang="es-ES" smtClean="0"/>
              <a:pPr/>
              <a:t>29/09/2019</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327F4324-1320-4AE8-9E4B-3ADD154A8ABF}" type="slidenum">
              <a:rPr lang="es-ES" smtClean="0"/>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p>
            <a:fld id="{CC878A62-FBBD-45EA-8909-D1B69876EF48}" type="datetimeFigureOut">
              <a:rPr lang="es-ES" smtClean="0"/>
              <a:pPr/>
              <a:t>29/09/2019</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327F4324-1320-4AE8-9E4B-3ADD154A8ABF}"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CC878A62-FBBD-45EA-8909-D1B69876EF48}" type="datetimeFigureOut">
              <a:rPr lang="es-ES" smtClean="0"/>
              <a:pPr/>
              <a:t>29/09/2019</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327F4324-1320-4AE8-9E4B-3ADD154A8ABF}"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fld id="{CC878A62-FBBD-45EA-8909-D1B69876EF48}" type="datetimeFigureOut">
              <a:rPr lang="es-ES" smtClean="0"/>
              <a:pPr/>
              <a:t>29/09/2019</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327F4324-1320-4AE8-9E4B-3ADD154A8ABF}" type="slidenum">
              <a:rPr lang="es-ES" smtClean="0"/>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9" name="8 Recortar y redondear rectángulo de esquina sencilla"/>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Triángulo rectángulo"/>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Título"/>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s-ES" smtClean="0"/>
              <a:t>Haga clic para modificar el estilo de título del patrón</a:t>
            </a:r>
            <a:endParaRPr kumimoji="0" lang="en-US"/>
          </a:p>
        </p:txBody>
      </p:sp>
      <p:sp>
        <p:nvSpPr>
          <p:cNvPr id="4" name="3 Marcador de texto"/>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
        <p:nvSpPr>
          <p:cNvPr id="5" name="4 Marcador de fecha"/>
          <p:cNvSpPr>
            <a:spLocks noGrp="1"/>
          </p:cNvSpPr>
          <p:nvPr>
            <p:ph type="dt" sz="half" idx="10"/>
          </p:nvPr>
        </p:nvSpPr>
        <p:spPr/>
        <p:txBody>
          <a:bodyPr/>
          <a:lstStyle/>
          <a:p>
            <a:fld id="{CC878A62-FBBD-45EA-8909-D1B69876EF48}" type="datetimeFigureOut">
              <a:rPr lang="es-ES" smtClean="0"/>
              <a:pPr/>
              <a:t>29/09/2019</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a:xfrm>
            <a:off x="8077200" y="6356350"/>
            <a:ext cx="609600" cy="365125"/>
          </a:xfrm>
        </p:spPr>
        <p:txBody>
          <a:bodyPr/>
          <a:lstStyle/>
          <a:p>
            <a:fld id="{327F4324-1320-4AE8-9E4B-3ADD154A8ABF}" type="slidenum">
              <a:rPr lang="es-ES" smtClean="0"/>
              <a:pPr/>
              <a:t>‹Nº›</a:t>
            </a:fld>
            <a:endParaRPr lang="es-ES"/>
          </a:p>
        </p:txBody>
      </p:sp>
      <p:sp>
        <p:nvSpPr>
          <p:cNvPr id="3" name="2 Marcador de posición de imagen"/>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s-ES" smtClean="0"/>
              <a:t>Haga clic en el icono para agregar una imagen</a:t>
            </a:r>
            <a:endParaRPr kumimoji="0" lang="en-US" dirty="0"/>
          </a:p>
        </p:txBody>
      </p:sp>
      <p:sp>
        <p:nvSpPr>
          <p:cNvPr id="10" name="9 Forma libre"/>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Forma libre"/>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Forma libre"/>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Forma libre"/>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Marcador de título"/>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s-ES" smtClean="0"/>
              <a:t>Haga clic para modificar el estilo de título del patrón</a:t>
            </a:r>
            <a:endParaRPr kumimoji="0" lang="en-US"/>
          </a:p>
        </p:txBody>
      </p:sp>
      <p:sp>
        <p:nvSpPr>
          <p:cNvPr id="30" name="29 Marcador de texto"/>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0" name="9 Marcador de fecha"/>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CC878A62-FBBD-45EA-8909-D1B69876EF48}" type="datetimeFigureOut">
              <a:rPr lang="es-ES" smtClean="0"/>
              <a:pPr/>
              <a:t>29/09/2019</a:t>
            </a:fld>
            <a:endParaRPr lang="es-ES"/>
          </a:p>
        </p:txBody>
      </p:sp>
      <p:sp>
        <p:nvSpPr>
          <p:cNvPr id="22" name="21 Marcador de pie de página"/>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s-ES"/>
          </a:p>
        </p:txBody>
      </p:sp>
      <p:sp>
        <p:nvSpPr>
          <p:cNvPr id="18" name="17 Marcador de número de diapositiva"/>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327F4324-1320-4AE8-9E4B-3ADD154A8ABF}" type="slidenum">
              <a:rPr lang="es-ES" smtClean="0"/>
              <a:pPr/>
              <a:t>‹Nº›</a:t>
            </a:fld>
            <a:endParaRPr lang="es-ES"/>
          </a:p>
        </p:txBody>
      </p:sp>
      <p:grpSp>
        <p:nvGrpSpPr>
          <p:cNvPr id="2" name="1 Grupo"/>
          <p:cNvGrpSpPr/>
          <p:nvPr/>
        </p:nvGrpSpPr>
        <p:grpSpPr>
          <a:xfrm>
            <a:off x="-19017" y="202408"/>
            <a:ext cx="9180548" cy="649224"/>
            <a:chOff x="-19045" y="216550"/>
            <a:chExt cx="9180548" cy="649224"/>
          </a:xfrm>
        </p:grpSpPr>
        <p:sp>
          <p:nvSpPr>
            <p:cNvPr id="12" name="11 Forma libre"/>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Forma libre"/>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1124744"/>
            <a:ext cx="7772400" cy="3744415"/>
          </a:xfrm>
        </p:spPr>
        <p:txBody>
          <a:bodyPr>
            <a:normAutofit/>
          </a:bodyPr>
          <a:lstStyle/>
          <a:p>
            <a:pPr algn="ctr"/>
            <a:r>
              <a:rPr lang="es-AR" sz="5400" b="0" dirty="0" smtClean="0">
                <a:effectLst/>
                <a:latin typeface="Times New Roman" pitchFamily="18" charset="0"/>
                <a:cs typeface="Times New Roman" pitchFamily="18" charset="0"/>
              </a:rPr>
              <a:t>Vibraciones  en un motor de combustión interna</a:t>
            </a:r>
            <a:endParaRPr lang="es-ES" sz="5400" b="0" dirty="0">
              <a:effectLst/>
              <a:latin typeface="Times New Roman" pitchFamily="18" charset="0"/>
              <a:cs typeface="Times New Roman" pitchFamily="18" charset="0"/>
            </a:endParaRPr>
          </a:p>
        </p:txBody>
      </p:sp>
      <p:sp>
        <p:nvSpPr>
          <p:cNvPr id="3" name="2 Subtítulo"/>
          <p:cNvSpPr>
            <a:spLocks noGrp="1"/>
          </p:cNvSpPr>
          <p:nvPr>
            <p:ph type="subTitle" idx="1"/>
          </p:nvPr>
        </p:nvSpPr>
        <p:spPr>
          <a:xfrm>
            <a:off x="539552" y="4941168"/>
            <a:ext cx="8064896" cy="1152128"/>
          </a:xfrm>
        </p:spPr>
        <p:txBody>
          <a:bodyPr/>
          <a:lstStyle/>
          <a:p>
            <a:endParaRPr lang="es-ES" dirty="0"/>
          </a:p>
        </p:txBody>
      </p:sp>
    </p:spTree>
  </p:cSld>
  <p:clrMapOvr>
    <a:masterClrMapping/>
  </p:clrMapOvr>
  <p:transition spd="med">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lstStyle/>
          <a:p>
            <a:r>
              <a:rPr lang="en-US" dirty="0" smtClean="0"/>
              <a:t>.</a:t>
            </a:r>
            <a:endParaRPr lang="es-ES" dirty="0"/>
          </a:p>
        </p:txBody>
      </p:sp>
      <p:sp>
        <p:nvSpPr>
          <p:cNvPr id="3" name="2 Subtítulo"/>
          <p:cNvSpPr>
            <a:spLocks noGrp="1"/>
          </p:cNvSpPr>
          <p:nvPr>
            <p:ph type="subTitle" idx="1"/>
          </p:nvPr>
        </p:nvSpPr>
        <p:spPr>
          <a:xfrm>
            <a:off x="755576" y="332656"/>
            <a:ext cx="7848872" cy="3528392"/>
          </a:xfrm>
        </p:spPr>
        <p:txBody>
          <a:bodyPr>
            <a:normAutofit/>
          </a:bodyPr>
          <a:lstStyle/>
          <a:p>
            <a:pPr algn="ctr"/>
            <a:r>
              <a:rPr lang="es-ES" sz="2800" dirty="0">
                <a:latin typeface="Times New Roman" pitchFamily="18" charset="0"/>
                <a:cs typeface="Times New Roman" pitchFamily="18" charset="0"/>
              </a:rPr>
              <a:t>Las fuerzas de inercia alternativas y centrifugas de los órganos en movimiento      y las presiones de los gases, originan en cada cilindro fuerzas y momentos que actúan sobre el bloque del motor (vibraciones) y de este a través de los soportes se transmiten al bastidor sobre el cual esta instalado el motor. </a:t>
            </a:r>
            <a:r>
              <a:rPr lang="es-ES" sz="2800" i="1" dirty="0">
                <a:latin typeface="MV Boli" pitchFamily="2" charset="0"/>
                <a:cs typeface="MV Boli" pitchFamily="2" charset="0"/>
              </a:rPr>
              <a:t>                                              </a:t>
            </a:r>
          </a:p>
          <a:p>
            <a:r>
              <a:rPr lang="es-ES" dirty="0"/>
              <a:t> </a:t>
            </a:r>
          </a:p>
          <a:p>
            <a:pPr algn="l"/>
            <a:endParaRPr lang="es-E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548681"/>
            <a:ext cx="7772400" cy="1584175"/>
          </a:xfrm>
        </p:spPr>
        <p:txBody>
          <a:bodyPr>
            <a:normAutofit fontScale="90000"/>
          </a:bodyPr>
          <a:lstStyle/>
          <a:p>
            <a:pPr algn="ctr"/>
            <a:r>
              <a:rPr lang="es-ES" b="1" u="sng" dirty="0">
                <a:effectLst/>
                <a:latin typeface="Times New Roman" pitchFamily="18" charset="0"/>
                <a:cs typeface="Times New Roman" pitchFamily="18" charset="0"/>
              </a:rPr>
              <a:t>Vibraciones torsionales</a:t>
            </a:r>
            <a:r>
              <a:rPr lang="es-ES" i="1" dirty="0">
                <a:latin typeface="MV Boli" pitchFamily="2" charset="0"/>
                <a:cs typeface="MV Boli" pitchFamily="2" charset="0"/>
              </a:rPr>
              <a:t/>
            </a:r>
            <a:br>
              <a:rPr lang="es-ES" i="1" dirty="0">
                <a:latin typeface="MV Boli" pitchFamily="2" charset="0"/>
                <a:cs typeface="MV Boli" pitchFamily="2" charset="0"/>
              </a:rPr>
            </a:br>
            <a:endParaRPr lang="es-ES" i="1" dirty="0">
              <a:latin typeface="MV Boli" pitchFamily="2" charset="0"/>
              <a:cs typeface="MV Boli" pitchFamily="2" charset="0"/>
            </a:endParaRPr>
          </a:p>
        </p:txBody>
      </p:sp>
      <p:sp>
        <p:nvSpPr>
          <p:cNvPr id="3" name="2 Subtítulo"/>
          <p:cNvSpPr>
            <a:spLocks noGrp="1"/>
          </p:cNvSpPr>
          <p:nvPr>
            <p:ph type="subTitle" idx="1"/>
          </p:nvPr>
        </p:nvSpPr>
        <p:spPr>
          <a:xfrm>
            <a:off x="683568" y="1772816"/>
            <a:ext cx="7848872" cy="3096344"/>
          </a:xfrm>
        </p:spPr>
        <p:txBody>
          <a:bodyPr>
            <a:normAutofit/>
          </a:bodyPr>
          <a:lstStyle/>
          <a:p>
            <a:pPr algn="l"/>
            <a:r>
              <a:rPr lang="es-ES" sz="2800" dirty="0">
                <a:latin typeface="Times New Roman" pitchFamily="18" charset="0"/>
                <a:cs typeface="Times New Roman" pitchFamily="18" charset="0"/>
              </a:rPr>
              <a:t>En todos los motores se producen las vibraciones torsionales, por la torsión momentánea debida a la fuerza desarrollada en la carrera de </a:t>
            </a:r>
            <a:r>
              <a:rPr lang="es-ES" sz="2800" dirty="0" err="1" smtClean="0">
                <a:latin typeface="Times New Roman" pitchFamily="18" charset="0"/>
                <a:cs typeface="Times New Roman" pitchFamily="18" charset="0"/>
              </a:rPr>
              <a:t>expansion</a:t>
            </a:r>
            <a:r>
              <a:rPr lang="es-ES" sz="2800" dirty="0" smtClean="0">
                <a:latin typeface="Times New Roman" pitchFamily="18" charset="0"/>
                <a:cs typeface="Times New Roman" pitchFamily="18" charset="0"/>
              </a:rPr>
              <a:t> </a:t>
            </a:r>
            <a:r>
              <a:rPr lang="es-ES" sz="2800" dirty="0">
                <a:latin typeface="Times New Roman" pitchFamily="18" charset="0"/>
                <a:cs typeface="Times New Roman" pitchFamily="18" charset="0"/>
              </a:rPr>
              <a:t>y su recuperación en el resto del ciclo.</a:t>
            </a:r>
          </a:p>
          <a:p>
            <a:pPr algn="l"/>
            <a:endParaRPr lang="es-ES" sz="2800" i="1" dirty="0">
              <a:latin typeface="MV Boli" pitchFamily="2" charset="0"/>
              <a:cs typeface="MV Boli" pitchFamily="2"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836712"/>
            <a:ext cx="7772400" cy="1584175"/>
          </a:xfrm>
        </p:spPr>
        <p:txBody>
          <a:bodyPr>
            <a:normAutofit fontScale="90000"/>
          </a:bodyPr>
          <a:lstStyle/>
          <a:p>
            <a:r>
              <a:rPr lang="es-ES" b="1" i="1" dirty="0">
                <a:latin typeface="MV Boli" pitchFamily="2" charset="0"/>
                <a:cs typeface="MV Boli" pitchFamily="2" charset="0"/>
              </a:rPr>
              <a:t>Origen de las vibraciones torsionales</a:t>
            </a:r>
            <a:r>
              <a:rPr lang="es-ES" dirty="0"/>
              <a:t/>
            </a:r>
            <a:br>
              <a:rPr lang="es-ES" dirty="0"/>
            </a:br>
            <a:endParaRPr lang="es-ES" dirty="0"/>
          </a:p>
        </p:txBody>
      </p:sp>
      <p:sp>
        <p:nvSpPr>
          <p:cNvPr id="3" name="2 Subtítulo"/>
          <p:cNvSpPr>
            <a:spLocks noGrp="1"/>
          </p:cNvSpPr>
          <p:nvPr>
            <p:ph type="subTitle" idx="1"/>
          </p:nvPr>
        </p:nvSpPr>
        <p:spPr>
          <a:xfrm>
            <a:off x="395536" y="1772816"/>
            <a:ext cx="8208912" cy="4464496"/>
          </a:xfrm>
        </p:spPr>
        <p:txBody>
          <a:bodyPr/>
          <a:lstStyle/>
          <a:p>
            <a:endParaRPr lang="es-ES" dirty="0"/>
          </a:p>
        </p:txBody>
      </p:sp>
      <p:pic>
        <p:nvPicPr>
          <p:cNvPr id="4" name="3 Imagen" descr="C:\Users\Sebastian\Desktop\escuela nacional fluvial\motores\vibraciones\IMG_0011.tif"/>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7584" y="2204864"/>
            <a:ext cx="7200801" cy="3888432"/>
          </a:xfrm>
          <a:prstGeom prst="rect">
            <a:avLst/>
          </a:prstGeom>
          <a:noFill/>
          <a:ln>
            <a:noFill/>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404665"/>
            <a:ext cx="7772400" cy="1728191"/>
          </a:xfrm>
        </p:spPr>
        <p:txBody>
          <a:bodyPr>
            <a:normAutofit fontScale="90000"/>
          </a:bodyPr>
          <a:lstStyle/>
          <a:p>
            <a:r>
              <a:rPr lang="es-ES" i="1" dirty="0">
                <a:latin typeface="MV Boli" pitchFamily="2" charset="0"/>
                <a:cs typeface="MV Boli" pitchFamily="2" charset="0"/>
              </a:rPr>
              <a:t>Las vibraciones torsionales en un cigüeñal</a:t>
            </a:r>
          </a:p>
        </p:txBody>
      </p:sp>
      <p:sp>
        <p:nvSpPr>
          <p:cNvPr id="3" name="2 Subtítulo"/>
          <p:cNvSpPr>
            <a:spLocks noGrp="1"/>
          </p:cNvSpPr>
          <p:nvPr>
            <p:ph type="subTitle" idx="1"/>
          </p:nvPr>
        </p:nvSpPr>
        <p:spPr>
          <a:xfrm>
            <a:off x="395536" y="2420888"/>
            <a:ext cx="8208912" cy="4104456"/>
          </a:xfrm>
        </p:spPr>
        <p:txBody>
          <a:bodyPr/>
          <a:lstStyle/>
          <a:p>
            <a:endParaRPr lang="es-ES" dirty="0"/>
          </a:p>
        </p:txBody>
      </p:sp>
      <p:pic>
        <p:nvPicPr>
          <p:cNvPr id="4" name="3 Imagen" descr="C:\Users\Sebastian\Desktop\escuela nacional fluvial\motores\vibraciones\IMG_0012.tif"/>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9672" y="2534920"/>
            <a:ext cx="6264696" cy="3486368"/>
          </a:xfrm>
          <a:prstGeom prst="rect">
            <a:avLst/>
          </a:prstGeom>
          <a:noFill/>
          <a:ln>
            <a:noFill/>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332657"/>
            <a:ext cx="7772400" cy="1296143"/>
          </a:xfrm>
        </p:spPr>
        <p:txBody>
          <a:bodyPr>
            <a:normAutofit fontScale="90000"/>
          </a:bodyPr>
          <a:lstStyle/>
          <a:p>
            <a:pPr algn="ctr"/>
            <a:r>
              <a:rPr lang="es-ES" b="1" u="sng" dirty="0">
                <a:effectLst/>
                <a:latin typeface="Times New Roman" pitchFamily="18" charset="0"/>
                <a:cs typeface="Times New Roman" pitchFamily="18" charset="0"/>
              </a:rPr>
              <a:t>Vibraciones torsionales criticas</a:t>
            </a:r>
            <a:endParaRPr lang="es-ES" u="sng" dirty="0">
              <a:effectLst/>
              <a:latin typeface="Times New Roman" pitchFamily="18" charset="0"/>
              <a:cs typeface="Times New Roman" pitchFamily="18" charset="0"/>
            </a:endParaRPr>
          </a:p>
        </p:txBody>
      </p:sp>
      <p:sp>
        <p:nvSpPr>
          <p:cNvPr id="3" name="2 Subtítulo"/>
          <p:cNvSpPr>
            <a:spLocks noGrp="1"/>
          </p:cNvSpPr>
          <p:nvPr>
            <p:ph type="subTitle" idx="1"/>
          </p:nvPr>
        </p:nvSpPr>
        <p:spPr>
          <a:xfrm>
            <a:off x="539552" y="1628800"/>
            <a:ext cx="8280920" cy="4680520"/>
          </a:xfrm>
        </p:spPr>
        <p:txBody>
          <a:bodyPr>
            <a:normAutofit/>
          </a:bodyPr>
          <a:lstStyle/>
          <a:p>
            <a:pPr algn="ctr">
              <a:buFont typeface="Arial" pitchFamily="34" charset="0"/>
              <a:buChar char="•"/>
            </a:pPr>
            <a:r>
              <a:rPr lang="es-ES" sz="2800" dirty="0">
                <a:latin typeface="Times New Roman" pitchFamily="18" charset="0"/>
                <a:cs typeface="Times New Roman" pitchFamily="18" charset="0"/>
              </a:rPr>
              <a:t>La velocidad de giro del cigüeñal a la cual suceden los impulsos que tienden a torcerlo en el mismo orden que la frecuencia natural de vibraciones torsionales, se denomina </a:t>
            </a:r>
            <a:r>
              <a:rPr lang="es-ES" sz="2800" b="1" dirty="0">
                <a:latin typeface="Times New Roman" pitchFamily="18" charset="0"/>
                <a:cs typeface="Times New Roman" pitchFamily="18" charset="0"/>
              </a:rPr>
              <a:t>velocidad critica </a:t>
            </a:r>
            <a:r>
              <a:rPr lang="es-ES" sz="2800" dirty="0">
                <a:latin typeface="Times New Roman" pitchFamily="18" charset="0"/>
                <a:cs typeface="Times New Roman" pitchFamily="18" charset="0"/>
              </a:rPr>
              <a:t>del primer orden (porque afecta completamente al cigüeñal). Es decir, es la velocidad en la que la suma de las vibraciones torsionales alcanza amplitudes peligrosamente altas, que afectan la integridad física del cigüeñal, produciendo, por sobre todo fatiga del material.</a:t>
            </a:r>
          </a:p>
          <a:p>
            <a:pPr algn="l">
              <a:buFont typeface="Arial" pitchFamily="34" charset="0"/>
              <a:buChar char="•"/>
            </a:pPr>
            <a:endParaRPr lang="es-E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755576" y="692696"/>
            <a:ext cx="7772400" cy="908719"/>
          </a:xfrm>
        </p:spPr>
        <p:txBody>
          <a:bodyPr>
            <a:normAutofit fontScale="90000"/>
          </a:bodyPr>
          <a:lstStyle/>
          <a:p>
            <a:pPr algn="l"/>
            <a:r>
              <a:rPr lang="es-AR" dirty="0" smtClean="0">
                <a:effectLst/>
                <a:latin typeface="Times New Roman" pitchFamily="18" charset="0"/>
                <a:cs typeface="Times New Roman" pitchFamily="18" charset="0"/>
              </a:rPr>
              <a:t>Factores que influyen en la velocidad critica</a:t>
            </a:r>
            <a:endParaRPr lang="es-ES" dirty="0">
              <a:effectLst/>
              <a:latin typeface="Times New Roman" pitchFamily="18" charset="0"/>
              <a:cs typeface="Times New Roman" pitchFamily="18" charset="0"/>
            </a:endParaRPr>
          </a:p>
        </p:txBody>
      </p:sp>
      <p:sp>
        <p:nvSpPr>
          <p:cNvPr id="3" name="2 Subtítulo"/>
          <p:cNvSpPr>
            <a:spLocks noGrp="1"/>
          </p:cNvSpPr>
          <p:nvPr>
            <p:ph type="subTitle" idx="1"/>
          </p:nvPr>
        </p:nvSpPr>
        <p:spPr>
          <a:xfrm>
            <a:off x="611560" y="1412776"/>
            <a:ext cx="7992888" cy="3960440"/>
          </a:xfrm>
        </p:spPr>
        <p:txBody>
          <a:bodyPr>
            <a:normAutofit lnSpcReduction="10000"/>
          </a:bodyPr>
          <a:lstStyle/>
          <a:p>
            <a:pPr lvl="0" algn="l">
              <a:buFont typeface="Arial" pitchFamily="34" charset="0"/>
              <a:buChar char="•"/>
            </a:pPr>
            <a:endParaRPr lang="es-ES" sz="2800" dirty="0" smtClean="0">
              <a:latin typeface="MV Boli" pitchFamily="2" charset="0"/>
              <a:cs typeface="MV Boli" pitchFamily="2" charset="0"/>
            </a:endParaRPr>
          </a:p>
          <a:p>
            <a:pPr lvl="0" algn="l">
              <a:buFont typeface="Arial" pitchFamily="34" charset="0"/>
              <a:buChar char="•"/>
            </a:pPr>
            <a:r>
              <a:rPr lang="es-ES" sz="2800" dirty="0" smtClean="0">
                <a:latin typeface="Times New Roman" pitchFamily="18" charset="0"/>
                <a:cs typeface="Times New Roman" pitchFamily="18" charset="0"/>
              </a:rPr>
              <a:t>La </a:t>
            </a:r>
            <a:r>
              <a:rPr lang="es-ES" sz="2800" dirty="0">
                <a:latin typeface="Times New Roman" pitchFamily="18" charset="0"/>
                <a:cs typeface="Times New Roman" pitchFamily="18" charset="0"/>
              </a:rPr>
              <a:t>longitud del eje</a:t>
            </a:r>
          </a:p>
          <a:p>
            <a:pPr lvl="0" algn="l">
              <a:buFont typeface="Arial" pitchFamily="34" charset="0"/>
              <a:buChar char="•"/>
            </a:pPr>
            <a:r>
              <a:rPr lang="es-ES" sz="2800" dirty="0">
                <a:latin typeface="Times New Roman" pitchFamily="18" charset="0"/>
                <a:cs typeface="Times New Roman" pitchFamily="18" charset="0"/>
              </a:rPr>
              <a:t>Los diversos diámetros (muñones)</a:t>
            </a:r>
          </a:p>
          <a:p>
            <a:pPr lvl="0" algn="l">
              <a:buFont typeface="Arial" pitchFamily="34" charset="0"/>
              <a:buChar char="•"/>
            </a:pPr>
            <a:r>
              <a:rPr lang="es-ES" sz="2800" dirty="0">
                <a:latin typeface="Times New Roman" pitchFamily="18" charset="0"/>
                <a:cs typeface="Times New Roman" pitchFamily="18" charset="0"/>
              </a:rPr>
              <a:t>Distancia entre centros eje-manivela.</a:t>
            </a:r>
          </a:p>
          <a:p>
            <a:pPr lvl="0" algn="l">
              <a:buFont typeface="Arial" pitchFamily="34" charset="0"/>
              <a:buChar char="•"/>
            </a:pPr>
            <a:r>
              <a:rPr lang="es-ES" sz="2800" dirty="0">
                <a:latin typeface="Times New Roman" pitchFamily="18" charset="0"/>
                <a:cs typeface="Times New Roman" pitchFamily="18" charset="0"/>
              </a:rPr>
              <a:t>Las características de diseño de los puntos de apoyo.</a:t>
            </a:r>
          </a:p>
          <a:p>
            <a:pPr lvl="0" algn="l">
              <a:buFont typeface="Arial" pitchFamily="34" charset="0"/>
              <a:buChar char="•"/>
            </a:pPr>
            <a:r>
              <a:rPr lang="es-ES" sz="2800" dirty="0">
                <a:latin typeface="Times New Roman" pitchFamily="18" charset="0"/>
                <a:cs typeface="Times New Roman" pitchFamily="18" charset="0"/>
              </a:rPr>
              <a:t>El diseño de los cojinetes del motor.</a:t>
            </a:r>
          </a:p>
          <a:p>
            <a:pPr algn="l">
              <a:buFont typeface="Arial" pitchFamily="34" charset="0"/>
              <a:buChar char="•"/>
            </a:pPr>
            <a:r>
              <a:rPr lang="es-ES" sz="2800" dirty="0">
                <a:latin typeface="Times New Roman" pitchFamily="18" charset="0"/>
                <a:cs typeface="Times New Roman" pitchFamily="18" charset="0"/>
              </a:rPr>
              <a:t>La magnitud y distribución de las cargas que soporta el eje</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60649"/>
            <a:ext cx="7772400" cy="1368151"/>
          </a:xfrm>
        </p:spPr>
        <p:txBody>
          <a:bodyPr>
            <a:normAutofit fontScale="90000"/>
          </a:bodyPr>
          <a:lstStyle/>
          <a:p>
            <a:r>
              <a:rPr lang="es-ES" b="1" i="1" u="sng" dirty="0">
                <a:latin typeface="MV Boli" pitchFamily="2" charset="0"/>
                <a:cs typeface="MV Boli" pitchFamily="2" charset="0"/>
              </a:rPr>
              <a:t>Vibraciones de los resortes</a:t>
            </a:r>
            <a:r>
              <a:rPr lang="es-ES" i="1" dirty="0">
                <a:latin typeface="MV Boli" pitchFamily="2" charset="0"/>
                <a:cs typeface="MV Boli" pitchFamily="2" charset="0"/>
              </a:rPr>
              <a:t/>
            </a:r>
            <a:br>
              <a:rPr lang="es-ES" i="1" dirty="0">
                <a:latin typeface="MV Boli" pitchFamily="2" charset="0"/>
                <a:cs typeface="MV Boli" pitchFamily="2" charset="0"/>
              </a:rPr>
            </a:br>
            <a:r>
              <a:rPr lang="es-ES" i="1" dirty="0">
                <a:latin typeface="MV Boli" pitchFamily="2" charset="0"/>
                <a:cs typeface="MV Boli" pitchFamily="2" charset="0"/>
              </a:rPr>
              <a:t> </a:t>
            </a:r>
            <a:r>
              <a:rPr lang="es-ES" dirty="0"/>
              <a:t/>
            </a:r>
            <a:br>
              <a:rPr lang="es-ES" dirty="0"/>
            </a:br>
            <a:endParaRPr lang="es-ES" dirty="0"/>
          </a:p>
        </p:txBody>
      </p:sp>
      <p:sp>
        <p:nvSpPr>
          <p:cNvPr id="3" name="2 Subtítulo"/>
          <p:cNvSpPr>
            <a:spLocks noGrp="1"/>
          </p:cNvSpPr>
          <p:nvPr>
            <p:ph type="subTitle" idx="1"/>
          </p:nvPr>
        </p:nvSpPr>
        <p:spPr>
          <a:xfrm>
            <a:off x="467544" y="1196752"/>
            <a:ext cx="8136904" cy="4752528"/>
          </a:xfrm>
        </p:spPr>
        <p:txBody>
          <a:bodyPr>
            <a:normAutofit lnSpcReduction="10000"/>
          </a:bodyPr>
          <a:lstStyle/>
          <a:p>
            <a:pPr algn="l"/>
            <a:r>
              <a:rPr lang="es-ES" sz="2800" i="1" dirty="0">
                <a:latin typeface="MV Boli" pitchFamily="2" charset="0"/>
                <a:cs typeface="MV Boli" pitchFamily="2" charset="0"/>
              </a:rPr>
              <a:t>Las vibraciones también pueden influir en el funcionamiento de los resortes de las válvulas del motor.</a:t>
            </a:r>
          </a:p>
          <a:p>
            <a:pPr algn="l"/>
            <a:r>
              <a:rPr lang="es-AR" sz="2800" i="1" u="sng" dirty="0" smtClean="0">
                <a:latin typeface="MV Boli" pitchFamily="2" charset="0"/>
                <a:cs typeface="MV Boli" pitchFamily="2" charset="0"/>
              </a:rPr>
              <a:t>Vibraciones en los caños de inyección</a:t>
            </a:r>
          </a:p>
          <a:p>
            <a:pPr algn="l"/>
            <a:r>
              <a:rPr lang="es-ES" sz="2800" i="1" dirty="0">
                <a:latin typeface="MV Boli" pitchFamily="2" charset="0"/>
                <a:cs typeface="MV Boli" pitchFamily="2" charset="0"/>
              </a:rPr>
              <a:t>también encontramos inconvenientes en los caños de inyección, ya que si estos son sometidos a vibraciones constantes y que alcancen valores de resonancia sostenidas en el tiempo podrían cortarse. Como dijimos, la frecuencia natural de los caños, dependerá de las características del </a:t>
            </a:r>
            <a:r>
              <a:rPr lang="es-ES" sz="2800" i="1" dirty="0" smtClean="0">
                <a:latin typeface="MV Boli" pitchFamily="2" charset="0"/>
                <a:cs typeface="MV Boli" pitchFamily="2" charset="0"/>
              </a:rPr>
              <a:t>material.</a:t>
            </a:r>
          </a:p>
          <a:p>
            <a:pPr algn="l"/>
            <a:endParaRPr lang="es-ES" dirty="0"/>
          </a:p>
          <a:p>
            <a:pPr algn="l"/>
            <a:endParaRPr lang="es-ES" u="sng"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899592" y="0"/>
            <a:ext cx="7484368" cy="2259682"/>
          </a:xfrm>
        </p:spPr>
        <p:txBody>
          <a:bodyPr>
            <a:normAutofit fontScale="90000"/>
          </a:bodyPr>
          <a:lstStyle/>
          <a:p>
            <a:r>
              <a:rPr lang="es-ES" b="1" u="sng" dirty="0" smtClean="0"/>
              <a:t/>
            </a:r>
            <a:br>
              <a:rPr lang="es-ES" b="1" u="sng" dirty="0" smtClean="0"/>
            </a:br>
            <a:r>
              <a:rPr lang="es-ES" u="sng" dirty="0" smtClean="0"/>
              <a:t/>
            </a:r>
            <a:br>
              <a:rPr lang="es-ES" u="sng" dirty="0" smtClean="0"/>
            </a:br>
            <a:r>
              <a:rPr lang="es-ES" u="sng" dirty="0" smtClean="0"/>
              <a:t/>
            </a:r>
            <a:br>
              <a:rPr lang="es-ES" u="sng" dirty="0" smtClean="0"/>
            </a:br>
            <a:r>
              <a:rPr lang="es-ES" u="sng" dirty="0" smtClean="0"/>
              <a:t/>
            </a:r>
            <a:br>
              <a:rPr lang="es-ES" u="sng" dirty="0" smtClean="0"/>
            </a:br>
            <a:r>
              <a:rPr lang="es-ES" b="1" u="sng" dirty="0" smtClean="0"/>
              <a:t>Equilibrio </a:t>
            </a:r>
            <a:r>
              <a:rPr lang="es-ES" b="1" u="sng" dirty="0"/>
              <a:t>estático del cigüeñal</a:t>
            </a:r>
            <a:r>
              <a:rPr lang="es-ES" dirty="0"/>
              <a:t/>
            </a:r>
            <a:br>
              <a:rPr lang="es-ES" dirty="0"/>
            </a:br>
            <a:endParaRPr lang="es-ES" dirty="0"/>
          </a:p>
        </p:txBody>
      </p:sp>
      <p:sp>
        <p:nvSpPr>
          <p:cNvPr id="3" name="2 Subtítulo"/>
          <p:cNvSpPr>
            <a:spLocks noGrp="1"/>
          </p:cNvSpPr>
          <p:nvPr>
            <p:ph type="subTitle" idx="1"/>
          </p:nvPr>
        </p:nvSpPr>
        <p:spPr>
          <a:xfrm>
            <a:off x="611560" y="1124744"/>
            <a:ext cx="8136904" cy="5112568"/>
          </a:xfrm>
        </p:spPr>
        <p:txBody>
          <a:bodyPr/>
          <a:lstStyle/>
          <a:p>
            <a:r>
              <a:rPr lang="en-US" dirty="0" smtClean="0"/>
              <a:t>.</a:t>
            </a:r>
            <a:endParaRPr lang="es-ES" dirty="0"/>
          </a:p>
        </p:txBody>
      </p:sp>
      <p:pic>
        <p:nvPicPr>
          <p:cNvPr id="4" name="3 Imagen" descr="C:\Users\Sebastian\Desktop\escuela nacional fluvial\motores\vibraciones\IMG_0018 (2) - copia.tif"/>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3608" y="2204865"/>
            <a:ext cx="6840760" cy="2952327"/>
          </a:xfrm>
          <a:prstGeom prst="rect">
            <a:avLst/>
          </a:prstGeom>
          <a:noFill/>
          <a:ln>
            <a:noFill/>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dirty="0"/>
              <a:t> </a:t>
            </a:r>
            <a:br>
              <a:rPr lang="es-ES" dirty="0"/>
            </a:br>
            <a:r>
              <a:rPr lang="es-ES" b="1" i="1" u="sng" dirty="0">
                <a:latin typeface="MV Boli" pitchFamily="2" charset="0"/>
                <a:cs typeface="MV Boli" pitchFamily="2" charset="0"/>
              </a:rPr>
              <a:t>Equilibrio dinámico del cigüeñal</a:t>
            </a:r>
            <a:r>
              <a:rPr lang="es-ES" i="1" dirty="0">
                <a:latin typeface="MV Boli" pitchFamily="2" charset="0"/>
                <a:cs typeface="MV Boli" pitchFamily="2" charset="0"/>
              </a:rPr>
              <a:t/>
            </a:r>
            <a:br>
              <a:rPr lang="es-ES" i="1" dirty="0">
                <a:latin typeface="MV Boli" pitchFamily="2" charset="0"/>
                <a:cs typeface="MV Boli" pitchFamily="2" charset="0"/>
              </a:rPr>
            </a:br>
            <a:endParaRPr lang="es-ES" i="1" dirty="0">
              <a:latin typeface="MV Boli" pitchFamily="2" charset="0"/>
              <a:cs typeface="MV Boli" pitchFamily="2" charset="0"/>
            </a:endParaRPr>
          </a:p>
        </p:txBody>
      </p:sp>
      <p:pic>
        <p:nvPicPr>
          <p:cNvPr id="4" name="3 Marcador de contenido" descr="C:\Users\Sebastian\Desktop\escuela nacional fluvial\motores\vibraciones\IMG_0018 (2).tif"/>
          <p:cNvPicPr>
            <a:picLocks noGrp="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2383674" y="3126119"/>
            <a:ext cx="4376651" cy="2007524"/>
          </a:xfrm>
          <a:prstGeom prst="rect">
            <a:avLst/>
          </a:prstGeom>
          <a:noFill/>
          <a:ln>
            <a:noFill/>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b="1" dirty="0">
                <a:latin typeface="Times New Roman" pitchFamily="18" charset="0"/>
                <a:cs typeface="Times New Roman" pitchFamily="18" charset="0"/>
              </a:rPr>
              <a:t>Amortiguadores de vibración</a:t>
            </a:r>
            <a:r>
              <a:rPr lang="es-ES" dirty="0">
                <a:latin typeface="Times New Roman" pitchFamily="18" charset="0"/>
                <a:cs typeface="Times New Roman" pitchFamily="18" charset="0"/>
              </a:rPr>
              <a:t/>
            </a:r>
            <a:br>
              <a:rPr lang="es-ES" dirty="0">
                <a:latin typeface="Times New Roman" pitchFamily="18" charset="0"/>
                <a:cs typeface="Times New Roman" pitchFamily="18" charset="0"/>
              </a:rPr>
            </a:br>
            <a:endParaRPr lang="es-ES" dirty="0">
              <a:latin typeface="Times New Roman" pitchFamily="18" charset="0"/>
              <a:cs typeface="Times New Roman" pitchFamily="18" charset="0"/>
            </a:endParaRPr>
          </a:p>
        </p:txBody>
      </p:sp>
      <p:sp>
        <p:nvSpPr>
          <p:cNvPr id="3" name="2 Marcador de contenido"/>
          <p:cNvSpPr>
            <a:spLocks noGrp="1"/>
          </p:cNvSpPr>
          <p:nvPr>
            <p:ph idx="1"/>
          </p:nvPr>
        </p:nvSpPr>
        <p:spPr/>
        <p:txBody>
          <a:bodyPr/>
          <a:lstStyle/>
          <a:p>
            <a:r>
              <a:rPr lang="es-ES" sz="2800" dirty="0">
                <a:latin typeface="Times New Roman" pitchFamily="18" charset="0"/>
                <a:cs typeface="Times New Roman" pitchFamily="18" charset="0"/>
              </a:rPr>
              <a:t>A pesar de todas las precauciones que se emplean, no es posible balancear todas las fuerzas y </a:t>
            </a:r>
            <a:r>
              <a:rPr lang="es-ES" sz="2800" dirty="0" err="1">
                <a:latin typeface="Times New Roman" pitchFamily="18" charset="0"/>
                <a:cs typeface="Times New Roman" pitchFamily="18" charset="0"/>
              </a:rPr>
              <a:t>cuplas</a:t>
            </a:r>
            <a:r>
              <a:rPr lang="es-ES" sz="2800" dirty="0">
                <a:latin typeface="Times New Roman" pitchFamily="18" charset="0"/>
                <a:cs typeface="Times New Roman" pitchFamily="18" charset="0"/>
              </a:rPr>
              <a:t> que se producen en un motor alternativo. Las vibraciones no podrán ser eliminadas en su totalidad, pero si amortiguadas, reduciendo sus efectos en la máquina.</a:t>
            </a:r>
          </a:p>
          <a:p>
            <a:endParaRPr lang="es-E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39552" y="0"/>
            <a:ext cx="8604448" cy="1252728"/>
          </a:xfrm>
        </p:spPr>
        <p:txBody>
          <a:bodyPr/>
          <a:lstStyle/>
          <a:p>
            <a:r>
              <a:rPr lang="es-AR" dirty="0" smtClean="0">
                <a:latin typeface="Times New Roman" pitchFamily="18" charset="0"/>
                <a:cs typeface="Times New Roman" pitchFamily="18" charset="0"/>
              </a:rPr>
              <a:t>I</a:t>
            </a:r>
            <a:r>
              <a:rPr lang="es-AR" dirty="0" smtClean="0">
                <a:latin typeface="Times New Roman" pitchFamily="18" charset="0"/>
                <a:cs typeface="Times New Roman" pitchFamily="18" charset="0"/>
              </a:rPr>
              <a:t>ntroducción</a:t>
            </a:r>
            <a:endParaRPr lang="es-ES" dirty="0">
              <a:latin typeface="Times New Roman" pitchFamily="18" charset="0"/>
              <a:cs typeface="Times New Roman" pitchFamily="18" charset="0"/>
            </a:endParaRPr>
          </a:p>
        </p:txBody>
      </p:sp>
      <p:sp>
        <p:nvSpPr>
          <p:cNvPr id="3" name="2 Marcador de contenido"/>
          <p:cNvSpPr>
            <a:spLocks noGrp="1"/>
          </p:cNvSpPr>
          <p:nvPr>
            <p:ph idx="1"/>
          </p:nvPr>
        </p:nvSpPr>
        <p:spPr>
          <a:xfrm>
            <a:off x="457200" y="1412776"/>
            <a:ext cx="8229600" cy="4713387"/>
          </a:xfrm>
        </p:spPr>
        <p:txBody>
          <a:bodyPr>
            <a:noAutofit/>
          </a:bodyPr>
          <a:lstStyle/>
          <a:p>
            <a:pPr algn="just">
              <a:buNone/>
            </a:pPr>
            <a:r>
              <a:rPr lang="es-ES" sz="2800" i="1" dirty="0" smtClean="0">
                <a:latin typeface="MV Boli" pitchFamily="2" charset="0"/>
                <a:cs typeface="MV Boli" pitchFamily="2" charset="0"/>
              </a:rPr>
              <a:t>    </a:t>
            </a:r>
            <a:r>
              <a:rPr lang="es-ES" sz="2800" dirty="0" smtClean="0">
                <a:latin typeface="Times New Roman" pitchFamily="18" charset="0"/>
                <a:cs typeface="Times New Roman" pitchFamily="18" charset="0"/>
              </a:rPr>
              <a:t>Se puede definir a la vibración como la reacción de un cuerpo ante una excitación.</a:t>
            </a:r>
          </a:p>
          <a:p>
            <a:pPr algn="just">
              <a:buNone/>
            </a:pPr>
            <a:endParaRPr lang="es-ES" sz="2800" dirty="0" smtClean="0">
              <a:latin typeface="Times New Roman" pitchFamily="18" charset="0"/>
              <a:cs typeface="Times New Roman" pitchFamily="18" charset="0"/>
            </a:endParaRPr>
          </a:p>
          <a:p>
            <a:pPr algn="just">
              <a:buNone/>
            </a:pPr>
            <a:r>
              <a:rPr lang="es-ES" sz="2800" dirty="0" smtClean="0">
                <a:latin typeface="Times New Roman" pitchFamily="18" charset="0"/>
                <a:cs typeface="Times New Roman" pitchFamily="18" charset="0"/>
              </a:rPr>
              <a:t>    Se </a:t>
            </a:r>
            <a:r>
              <a:rPr lang="es-ES" sz="2800" dirty="0">
                <a:latin typeface="Times New Roman" pitchFamily="18" charset="0"/>
                <a:cs typeface="Times New Roman" pitchFamily="18" charset="0"/>
              </a:rPr>
              <a:t>sabe que todo cuerpo o sistema que tiene masa y elasticidad, es capaz de vibrar a una o más de las frecuencias naturales del mismo, en este caso se dice que el sistema tiene o experimenta una vibración libre (o natural) y que la misma se produce sin que existan estímulos externos aplicados a él</a:t>
            </a:r>
          </a:p>
        </p:txBody>
      </p:sp>
    </p:spTree>
  </p:cSld>
  <p:clrMapOvr>
    <a:masterClrMapping/>
  </p:clrMapOvr>
  <p:transition>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0"/>
            <a:ext cx="8229600" cy="1847088"/>
          </a:xfrm>
        </p:spPr>
        <p:txBody>
          <a:bodyPr>
            <a:normAutofit fontScale="90000"/>
          </a:bodyPr>
          <a:lstStyle/>
          <a:p>
            <a:r>
              <a:rPr lang="es-ES" b="1" i="1" dirty="0" smtClean="0">
                <a:latin typeface="MV Boli" pitchFamily="2" charset="0"/>
                <a:cs typeface="MV Boli" pitchFamily="2" charset="0"/>
              </a:rPr>
              <a:t/>
            </a:r>
            <a:br>
              <a:rPr lang="es-ES" b="1" i="1" dirty="0" smtClean="0">
                <a:latin typeface="MV Boli" pitchFamily="2" charset="0"/>
                <a:cs typeface="MV Boli" pitchFamily="2" charset="0"/>
              </a:rPr>
            </a:br>
            <a:r>
              <a:rPr lang="es-ES" b="1" i="1" dirty="0" smtClean="0">
                <a:latin typeface="MV Boli" pitchFamily="2" charset="0"/>
                <a:cs typeface="MV Boli" pitchFamily="2" charset="0"/>
              </a:rPr>
              <a:t/>
            </a:r>
            <a:br>
              <a:rPr lang="es-ES" b="1" i="1" dirty="0" smtClean="0">
                <a:latin typeface="MV Boli" pitchFamily="2" charset="0"/>
                <a:cs typeface="MV Boli" pitchFamily="2" charset="0"/>
              </a:rPr>
            </a:br>
            <a:r>
              <a:rPr lang="es-ES" b="1" i="1" dirty="0" smtClean="0">
                <a:latin typeface="MV Boli" pitchFamily="2" charset="0"/>
                <a:cs typeface="MV Boli" pitchFamily="2" charset="0"/>
              </a:rPr>
              <a:t/>
            </a:r>
            <a:br>
              <a:rPr lang="es-ES" b="1" i="1" dirty="0" smtClean="0">
                <a:latin typeface="MV Boli" pitchFamily="2" charset="0"/>
                <a:cs typeface="MV Boli" pitchFamily="2" charset="0"/>
              </a:rPr>
            </a:br>
            <a:r>
              <a:rPr lang="es-ES" b="1" i="1" dirty="0" smtClean="0">
                <a:latin typeface="MV Boli" pitchFamily="2" charset="0"/>
                <a:cs typeface="MV Boli" pitchFamily="2" charset="0"/>
              </a:rPr>
              <a:t/>
            </a:r>
            <a:br>
              <a:rPr lang="es-ES" b="1" i="1" dirty="0" smtClean="0">
                <a:latin typeface="MV Boli" pitchFamily="2" charset="0"/>
                <a:cs typeface="MV Boli" pitchFamily="2" charset="0"/>
              </a:rPr>
            </a:br>
            <a:r>
              <a:rPr lang="es-ES" b="1" i="1" dirty="0" smtClean="0">
                <a:latin typeface="MV Boli" pitchFamily="2" charset="0"/>
                <a:cs typeface="MV Boli" pitchFamily="2" charset="0"/>
              </a:rPr>
              <a:t/>
            </a:r>
            <a:br>
              <a:rPr lang="es-ES" b="1" i="1" dirty="0" smtClean="0">
                <a:latin typeface="MV Boli" pitchFamily="2" charset="0"/>
                <a:cs typeface="MV Boli" pitchFamily="2" charset="0"/>
              </a:rPr>
            </a:br>
            <a:r>
              <a:rPr lang="es-ES" b="1" i="1" dirty="0" smtClean="0">
                <a:latin typeface="MV Boli" pitchFamily="2" charset="0"/>
                <a:cs typeface="MV Boli" pitchFamily="2" charset="0"/>
              </a:rPr>
              <a:t/>
            </a:r>
            <a:br>
              <a:rPr lang="es-ES" b="1" i="1" dirty="0" smtClean="0">
                <a:latin typeface="MV Boli" pitchFamily="2" charset="0"/>
                <a:cs typeface="MV Boli" pitchFamily="2" charset="0"/>
              </a:rPr>
            </a:br>
            <a:r>
              <a:rPr lang="es-ES" b="1" i="1" dirty="0" smtClean="0">
                <a:latin typeface="MV Boli" pitchFamily="2" charset="0"/>
                <a:cs typeface="MV Boli" pitchFamily="2" charset="0"/>
              </a:rPr>
              <a:t/>
            </a:r>
            <a:br>
              <a:rPr lang="es-ES" b="1" i="1" dirty="0" smtClean="0">
                <a:latin typeface="MV Boli" pitchFamily="2" charset="0"/>
                <a:cs typeface="MV Boli" pitchFamily="2" charset="0"/>
              </a:rPr>
            </a:br>
            <a:r>
              <a:rPr lang="es-ES" b="1" i="1" dirty="0" smtClean="0">
                <a:latin typeface="MV Boli" pitchFamily="2" charset="0"/>
                <a:cs typeface="MV Boli" pitchFamily="2" charset="0"/>
              </a:rPr>
              <a:t/>
            </a:r>
            <a:br>
              <a:rPr lang="es-ES" b="1" i="1" dirty="0" smtClean="0">
                <a:latin typeface="MV Boli" pitchFamily="2" charset="0"/>
                <a:cs typeface="MV Boli" pitchFamily="2" charset="0"/>
              </a:rPr>
            </a:br>
            <a:r>
              <a:rPr lang="es-ES" b="1" i="1" dirty="0" smtClean="0">
                <a:latin typeface="MV Boli" pitchFamily="2" charset="0"/>
                <a:cs typeface="MV Boli" pitchFamily="2" charset="0"/>
              </a:rPr>
              <a:t/>
            </a:r>
            <a:br>
              <a:rPr lang="es-ES" b="1" i="1" dirty="0" smtClean="0">
                <a:latin typeface="MV Boli" pitchFamily="2" charset="0"/>
                <a:cs typeface="MV Boli" pitchFamily="2" charset="0"/>
              </a:rPr>
            </a:br>
            <a:r>
              <a:rPr lang="es-ES" b="1" i="1" dirty="0" smtClean="0">
                <a:latin typeface="MV Boli" pitchFamily="2" charset="0"/>
                <a:cs typeface="MV Boli" pitchFamily="2" charset="0"/>
              </a:rPr>
              <a:t/>
            </a:r>
            <a:br>
              <a:rPr lang="es-ES" b="1" i="1" dirty="0" smtClean="0">
                <a:latin typeface="MV Boli" pitchFamily="2" charset="0"/>
                <a:cs typeface="MV Boli" pitchFamily="2" charset="0"/>
              </a:rPr>
            </a:br>
            <a:r>
              <a:rPr lang="es-ES" b="1" dirty="0" smtClean="0">
                <a:latin typeface="Times New Roman" pitchFamily="18" charset="0"/>
                <a:cs typeface="Times New Roman" pitchFamily="18" charset="0"/>
              </a:rPr>
              <a:t>Amortiguadores de vibración </a:t>
            </a:r>
            <a:br>
              <a:rPr lang="es-ES" b="1" dirty="0" smtClean="0">
                <a:latin typeface="Times New Roman" pitchFamily="18" charset="0"/>
                <a:cs typeface="Times New Roman" pitchFamily="18" charset="0"/>
              </a:rPr>
            </a:br>
            <a:r>
              <a:rPr lang="es-ES" b="1" dirty="0" smtClean="0">
                <a:latin typeface="Times New Roman" pitchFamily="18" charset="0"/>
                <a:cs typeface="Times New Roman" pitchFamily="18" charset="0"/>
              </a:rPr>
              <a:t>torsional</a:t>
            </a:r>
            <a:endParaRPr lang="es-ES" dirty="0">
              <a:latin typeface="Times New Roman" pitchFamily="18" charset="0"/>
              <a:cs typeface="Times New Roman" pitchFamily="18" charset="0"/>
            </a:endParaRPr>
          </a:p>
        </p:txBody>
      </p:sp>
      <p:sp>
        <p:nvSpPr>
          <p:cNvPr id="3" name="2 Marcador de contenido"/>
          <p:cNvSpPr>
            <a:spLocks noGrp="1"/>
          </p:cNvSpPr>
          <p:nvPr>
            <p:ph idx="1"/>
          </p:nvPr>
        </p:nvSpPr>
        <p:spPr/>
        <p:txBody>
          <a:bodyPr/>
          <a:lstStyle/>
          <a:p>
            <a:r>
              <a:rPr lang="es-ES" sz="2800" b="1" dirty="0">
                <a:latin typeface="Times New Roman" pitchFamily="18" charset="0"/>
                <a:cs typeface="Times New Roman" pitchFamily="18" charset="0"/>
              </a:rPr>
              <a:t>Los amortiguadores de vibración torsional limitan amplitudes de las vibraciones suministrando fuerzas de fricción que se oponen a ellas. De esta manera la energía vibratoria se convierte en calor, evitándose los efectos perniciosos del motor.</a:t>
            </a:r>
          </a:p>
          <a:p>
            <a:endParaRPr lang="es-E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r>
              <a:rPr lang="es-ES" sz="4000" b="1" i="1" u="sng" dirty="0">
                <a:latin typeface="MV Boli" pitchFamily="2" charset="0"/>
                <a:cs typeface="MV Boli" pitchFamily="2" charset="0"/>
              </a:rPr>
              <a:t>Diferentes tipos de amortiguadores o </a:t>
            </a:r>
            <a:r>
              <a:rPr lang="es-ES" sz="4000" b="1" i="1" u="sng" dirty="0" err="1">
                <a:latin typeface="MV Boli" pitchFamily="2" charset="0"/>
                <a:cs typeface="MV Boli" pitchFamily="2" charset="0"/>
              </a:rPr>
              <a:t>dampers</a:t>
            </a:r>
            <a:r>
              <a:rPr lang="es-ES" sz="4000" i="1" dirty="0">
                <a:latin typeface="MV Boli" pitchFamily="2" charset="0"/>
                <a:cs typeface="MV Boli" pitchFamily="2" charset="0"/>
              </a:rPr>
              <a:t/>
            </a:r>
            <a:br>
              <a:rPr lang="es-ES" sz="4000" i="1" dirty="0">
                <a:latin typeface="MV Boli" pitchFamily="2" charset="0"/>
                <a:cs typeface="MV Boli" pitchFamily="2" charset="0"/>
              </a:rPr>
            </a:br>
            <a:endParaRPr lang="es-ES" sz="4000" i="1" dirty="0">
              <a:latin typeface="MV Boli" pitchFamily="2" charset="0"/>
              <a:cs typeface="MV Boli" pitchFamily="2" charset="0"/>
            </a:endParaRPr>
          </a:p>
        </p:txBody>
      </p:sp>
      <p:sp>
        <p:nvSpPr>
          <p:cNvPr id="3" name="2 Marcador de contenido"/>
          <p:cNvSpPr>
            <a:spLocks noGrp="1"/>
          </p:cNvSpPr>
          <p:nvPr>
            <p:ph idx="1"/>
          </p:nvPr>
        </p:nvSpPr>
        <p:spPr/>
        <p:txBody>
          <a:bodyPr>
            <a:normAutofit/>
          </a:bodyPr>
          <a:lstStyle/>
          <a:p>
            <a:r>
              <a:rPr lang="es-AR" sz="2800" i="1" dirty="0" smtClean="0">
                <a:latin typeface="MV Boli" pitchFamily="2" charset="0"/>
                <a:cs typeface="MV Boli" pitchFamily="2" charset="0"/>
              </a:rPr>
              <a:t>Amortiguador de caucho</a:t>
            </a:r>
          </a:p>
          <a:p>
            <a:endParaRPr lang="es-ES" sz="2800" i="1" dirty="0">
              <a:latin typeface="MV Boli" pitchFamily="2" charset="0"/>
              <a:cs typeface="MV Boli" pitchFamily="2" charset="0"/>
            </a:endParaRPr>
          </a:p>
        </p:txBody>
      </p:sp>
      <p:pic>
        <p:nvPicPr>
          <p:cNvPr id="4" name="3 Imagen" descr="C:\Users\Sebastian\Desktop\escuela nacional fluvial\motores\vibraciones\IMG_0013 - copia.tif"/>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55776" y="2564904"/>
            <a:ext cx="4176464" cy="3672408"/>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a:t>
            </a:r>
            <a:endParaRPr lang="es-ES" dirty="0"/>
          </a:p>
        </p:txBody>
      </p:sp>
      <p:sp>
        <p:nvSpPr>
          <p:cNvPr id="3" name="2 Marcador de contenido"/>
          <p:cNvSpPr>
            <a:spLocks noGrp="1"/>
          </p:cNvSpPr>
          <p:nvPr>
            <p:ph idx="1"/>
          </p:nvPr>
        </p:nvSpPr>
        <p:spPr/>
        <p:txBody>
          <a:bodyPr/>
          <a:lstStyle/>
          <a:p>
            <a:r>
              <a:rPr lang="es-ES" sz="2800" i="1" dirty="0">
                <a:latin typeface="MV Boli" pitchFamily="2" charset="0"/>
                <a:cs typeface="MV Boli" pitchFamily="2" charset="0"/>
              </a:rPr>
              <a:t>El amortiguador tipo </a:t>
            </a:r>
            <a:r>
              <a:rPr lang="es-ES" sz="2800" i="1" dirty="0" err="1">
                <a:latin typeface="MV Boli" pitchFamily="2" charset="0"/>
                <a:cs typeface="MV Boli" pitchFamily="2" charset="0"/>
              </a:rPr>
              <a:t>Holset</a:t>
            </a:r>
            <a:r>
              <a:rPr lang="es-ES" sz="2800" i="1" dirty="0">
                <a:latin typeface="MV Boli" pitchFamily="2" charset="0"/>
                <a:cs typeface="MV Boli" pitchFamily="2" charset="0"/>
              </a:rPr>
              <a:t> </a:t>
            </a:r>
            <a:r>
              <a:rPr lang="es-ES" sz="2800" i="1" dirty="0" smtClean="0">
                <a:latin typeface="MV Boli" pitchFamily="2" charset="0"/>
                <a:cs typeface="MV Boli" pitchFamily="2" charset="0"/>
              </a:rPr>
              <a:t>(viscoso)</a:t>
            </a:r>
          </a:p>
          <a:p>
            <a:endParaRPr lang="es-ES" dirty="0"/>
          </a:p>
        </p:txBody>
      </p:sp>
      <p:pic>
        <p:nvPicPr>
          <p:cNvPr id="4" name="3 Imagen" descr="C:\Users\Sebastian\Desktop\escuela nacional fluvial\motores\vibraciones\IMG_0013.tif"/>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83768" y="2492896"/>
            <a:ext cx="4429125" cy="396044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115616" y="1340768"/>
            <a:ext cx="8229600" cy="1143000"/>
          </a:xfrm>
        </p:spPr>
        <p:txBody>
          <a:bodyPr>
            <a:normAutofit fontScale="90000"/>
          </a:bodyPr>
          <a:lstStyle/>
          <a:p>
            <a:r>
              <a:rPr lang="es-ES" b="1" u="sng" dirty="0"/>
              <a:t>Algunas causas de vibración </a:t>
            </a:r>
            <a:r>
              <a:rPr lang="es-ES" dirty="0"/>
              <a:t/>
            </a:r>
            <a:br>
              <a:rPr lang="es-ES" dirty="0"/>
            </a:br>
            <a:r>
              <a:rPr lang="es-ES" dirty="0"/>
              <a:t> </a:t>
            </a:r>
            <a:br>
              <a:rPr lang="es-ES" dirty="0"/>
            </a:br>
            <a:endParaRPr lang="es-ES" dirty="0"/>
          </a:p>
        </p:txBody>
      </p:sp>
      <p:sp>
        <p:nvSpPr>
          <p:cNvPr id="3" name="2 Marcador de contenido"/>
          <p:cNvSpPr>
            <a:spLocks noGrp="1"/>
          </p:cNvSpPr>
          <p:nvPr>
            <p:ph idx="1"/>
          </p:nvPr>
        </p:nvSpPr>
        <p:spPr/>
        <p:txBody>
          <a:bodyPr>
            <a:normAutofit/>
          </a:bodyPr>
          <a:lstStyle/>
          <a:p>
            <a:r>
              <a:rPr lang="es-AR" sz="2800" dirty="0" smtClean="0">
                <a:latin typeface="Times New Roman" pitchFamily="18" charset="0"/>
                <a:cs typeface="Times New Roman" pitchFamily="18" charset="0"/>
              </a:rPr>
              <a:t>Desbalanceo</a:t>
            </a:r>
          </a:p>
          <a:p>
            <a:r>
              <a:rPr lang="es-AR" sz="2800" dirty="0" smtClean="0">
                <a:latin typeface="Times New Roman" pitchFamily="18" charset="0"/>
                <a:cs typeface="Times New Roman" pitchFamily="18" charset="0"/>
              </a:rPr>
              <a:t>Falta de alineación </a:t>
            </a:r>
          </a:p>
          <a:p>
            <a:r>
              <a:rPr lang="es-AR" sz="2800" dirty="0" smtClean="0">
                <a:latin typeface="Times New Roman" pitchFamily="18" charset="0"/>
                <a:cs typeface="Times New Roman" pitchFamily="18" charset="0"/>
              </a:rPr>
              <a:t>Excentricidad</a:t>
            </a:r>
          </a:p>
          <a:p>
            <a:r>
              <a:rPr lang="es-AR" sz="2800" dirty="0" smtClean="0">
                <a:latin typeface="Times New Roman" pitchFamily="18" charset="0"/>
                <a:cs typeface="Times New Roman" pitchFamily="18" charset="0"/>
              </a:rPr>
              <a:t>Elementos rodantes defectuosos</a:t>
            </a:r>
          </a:p>
          <a:p>
            <a:r>
              <a:rPr lang="es-AR" sz="2800" dirty="0" smtClean="0">
                <a:latin typeface="Times New Roman" pitchFamily="18" charset="0"/>
                <a:cs typeface="Times New Roman" pitchFamily="18" charset="0"/>
              </a:rPr>
              <a:t>Lubricación inadecuada</a:t>
            </a:r>
          </a:p>
          <a:p>
            <a:r>
              <a:rPr lang="es-AR" sz="2800" dirty="0" smtClean="0">
                <a:latin typeface="Times New Roman" pitchFamily="18" charset="0"/>
                <a:cs typeface="Times New Roman" pitchFamily="18" charset="0"/>
              </a:rPr>
              <a:t>Aflojamiento mecánico</a:t>
            </a:r>
          </a:p>
          <a:p>
            <a:r>
              <a:rPr lang="es-AR" sz="2800" dirty="0" smtClean="0">
                <a:latin typeface="Times New Roman" pitchFamily="18" charset="0"/>
                <a:cs typeface="Times New Roman" pitchFamily="18" charset="0"/>
              </a:rPr>
              <a:t>Grandes esfuerzos </a:t>
            </a:r>
            <a:endParaRPr lang="es-ES" sz="2800" dirty="0">
              <a:latin typeface="Times New Roman" pitchFamily="18" charset="0"/>
              <a:cs typeface="Times New Roman" pitchFamily="18" charset="0"/>
            </a:endParaRPr>
          </a:p>
        </p:txBody>
      </p:sp>
    </p:spTree>
  </p:cSld>
  <p:clrMapOvr>
    <a:masterClrMapping/>
  </p:clrMapOvr>
  <p:transition>
    <p:wheel spokes="8"/>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395536" y="764704"/>
            <a:ext cx="8352928" cy="5112568"/>
          </a:xfrm>
        </p:spPr>
        <p:txBody>
          <a:bodyPr>
            <a:normAutofit/>
          </a:bodyPr>
          <a:lstStyle/>
          <a:p>
            <a:pPr algn="ctr">
              <a:buFont typeface="Arial" pitchFamily="34" charset="0"/>
              <a:buChar char="•"/>
            </a:pPr>
            <a:r>
              <a:rPr lang="es-ES" sz="2800" dirty="0">
                <a:latin typeface="Times New Roman" pitchFamily="18" charset="0"/>
                <a:cs typeface="Times New Roman" pitchFamily="18" charset="0"/>
              </a:rPr>
              <a:t>Las frecuencias naturales son parte de las propiedades del sistema dinámico del cuerpo y dependen de la distribución de masa y de su rigidez.</a:t>
            </a:r>
          </a:p>
          <a:p>
            <a:pPr algn="ctr">
              <a:buFont typeface="Arial" pitchFamily="34" charset="0"/>
              <a:buChar char="•"/>
            </a:pPr>
            <a:r>
              <a:rPr lang="es-ES" sz="2800" dirty="0" smtClean="0">
                <a:latin typeface="Times New Roman" pitchFamily="18" charset="0"/>
                <a:cs typeface="Times New Roman" pitchFamily="18" charset="0"/>
              </a:rPr>
              <a:t>Ahora </a:t>
            </a:r>
            <a:r>
              <a:rPr lang="es-ES" sz="2800" dirty="0">
                <a:latin typeface="Times New Roman" pitchFamily="18" charset="0"/>
                <a:cs typeface="Times New Roman" pitchFamily="18" charset="0"/>
              </a:rPr>
              <a:t>bien, si dicho sistema recibe un estímulo, como una fuerza o trabajo exterior, del tipo oscilatorio, entonces el mismo será obligado a vibrar a la frecuencia de excitación, por lo tanto se dice que el sistema está bajo el efecto de una vibración forzada.</a:t>
            </a:r>
          </a:p>
          <a:p>
            <a:pPr algn="l">
              <a:buFont typeface="Arial" pitchFamily="34" charset="0"/>
              <a:buChar char="•"/>
            </a:pPr>
            <a:endParaRPr lang="es-ES" dirty="0"/>
          </a:p>
        </p:txBody>
      </p:sp>
    </p:spTree>
  </p:cSld>
  <p:clrMapOvr>
    <a:masterClrMapping/>
  </p:clrMapOvr>
  <p:transition>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404665"/>
            <a:ext cx="7772400" cy="576063"/>
          </a:xfrm>
        </p:spPr>
        <p:txBody>
          <a:bodyPr>
            <a:normAutofit fontScale="90000"/>
          </a:bodyPr>
          <a:lstStyle/>
          <a:p>
            <a:r>
              <a:rPr lang="en-US" dirty="0" smtClean="0"/>
              <a:t>.</a:t>
            </a:r>
            <a:endParaRPr lang="es-ES" dirty="0"/>
          </a:p>
        </p:txBody>
      </p:sp>
      <p:sp>
        <p:nvSpPr>
          <p:cNvPr id="3" name="2 Subtítulo"/>
          <p:cNvSpPr>
            <a:spLocks noGrp="1"/>
          </p:cNvSpPr>
          <p:nvPr>
            <p:ph type="subTitle" idx="1"/>
          </p:nvPr>
        </p:nvSpPr>
        <p:spPr>
          <a:xfrm>
            <a:off x="539552" y="1340768"/>
            <a:ext cx="8136904" cy="2232248"/>
          </a:xfrm>
        </p:spPr>
        <p:txBody>
          <a:bodyPr>
            <a:normAutofit/>
          </a:bodyPr>
          <a:lstStyle/>
          <a:p>
            <a:pPr algn="ctr">
              <a:buFont typeface="Arial" pitchFamily="34" charset="0"/>
              <a:buChar char="•"/>
            </a:pPr>
            <a:r>
              <a:rPr lang="es-ES" sz="2800" dirty="0">
                <a:latin typeface="Times New Roman" pitchFamily="18" charset="0"/>
                <a:cs typeface="Times New Roman" pitchFamily="18" charset="0"/>
              </a:rPr>
              <a:t>Cuando sucede esto el sistema da lugar a oscilaciones elevadas en amplitud, las que pueden ser muy peligrosas para las condiciones estructurales o de vida útil de las máquinas si llegasen a alcanzar a los niveles críticos para la maquina (vibraciones criticas).</a:t>
            </a:r>
          </a:p>
          <a:p>
            <a:pPr algn="l">
              <a:buFont typeface="Arial" pitchFamily="34" charset="0"/>
              <a:buChar char="•"/>
            </a:pPr>
            <a:endParaRPr lang="es-E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332657"/>
            <a:ext cx="7772400" cy="1152127"/>
          </a:xfrm>
        </p:spPr>
        <p:txBody>
          <a:bodyPr>
            <a:normAutofit fontScale="90000"/>
          </a:bodyPr>
          <a:lstStyle/>
          <a:p>
            <a:r>
              <a:rPr lang="es-ES" i="1" dirty="0">
                <a:latin typeface="MV Boli" pitchFamily="2" charset="0"/>
                <a:cs typeface="MV Boli" pitchFamily="2" charset="0"/>
              </a:rPr>
              <a:t>Vibraciones en un motor</a:t>
            </a:r>
            <a:r>
              <a:rPr lang="es-ES" dirty="0"/>
              <a:t/>
            </a:r>
            <a:br>
              <a:rPr lang="es-ES" dirty="0"/>
            </a:br>
            <a:r>
              <a:rPr lang="es-ES" dirty="0"/>
              <a:t> </a:t>
            </a:r>
            <a:br>
              <a:rPr lang="es-ES" dirty="0"/>
            </a:br>
            <a:endParaRPr lang="es-ES" dirty="0"/>
          </a:p>
        </p:txBody>
      </p:sp>
      <p:sp>
        <p:nvSpPr>
          <p:cNvPr id="3" name="2 Subtítulo"/>
          <p:cNvSpPr>
            <a:spLocks noGrp="1"/>
          </p:cNvSpPr>
          <p:nvPr>
            <p:ph type="subTitle" idx="1"/>
          </p:nvPr>
        </p:nvSpPr>
        <p:spPr>
          <a:xfrm>
            <a:off x="539552" y="980728"/>
            <a:ext cx="7992888" cy="5256584"/>
          </a:xfrm>
        </p:spPr>
        <p:txBody>
          <a:bodyPr>
            <a:normAutofit fontScale="85000" lnSpcReduction="10000"/>
          </a:bodyPr>
          <a:lstStyle/>
          <a:p>
            <a:pPr algn="just"/>
            <a:r>
              <a:rPr lang="es-ES" sz="2800" dirty="0">
                <a:latin typeface="Times New Roman" pitchFamily="18" charset="0"/>
                <a:cs typeface="Times New Roman" pitchFamily="18" charset="0"/>
              </a:rPr>
              <a:t>Entre las externas tenemos:</a:t>
            </a:r>
          </a:p>
          <a:p>
            <a:pPr algn="just"/>
            <a:r>
              <a:rPr lang="es-ES" sz="2800" dirty="0">
                <a:latin typeface="Times New Roman" pitchFamily="18" charset="0"/>
                <a:cs typeface="Times New Roman" pitchFamily="18" charset="0"/>
              </a:rPr>
              <a:t> </a:t>
            </a:r>
          </a:p>
          <a:p>
            <a:pPr algn="just"/>
            <a:r>
              <a:rPr lang="es-ES" sz="2800" dirty="0">
                <a:latin typeface="Times New Roman" pitchFamily="18" charset="0"/>
                <a:cs typeface="Times New Roman" pitchFamily="18" charset="0"/>
              </a:rPr>
              <a:t>• Peso del motor.</a:t>
            </a:r>
          </a:p>
          <a:p>
            <a:pPr algn="just"/>
            <a:r>
              <a:rPr lang="es-ES" sz="2800" dirty="0">
                <a:latin typeface="Times New Roman" pitchFamily="18" charset="0"/>
                <a:cs typeface="Times New Roman" pitchFamily="18" charset="0"/>
              </a:rPr>
              <a:t>• Fuerzas de reacción de los gases de escape y de los líquidos en movimiento.</a:t>
            </a:r>
          </a:p>
          <a:p>
            <a:pPr algn="just"/>
            <a:r>
              <a:rPr lang="es-ES" sz="2800" dirty="0">
                <a:latin typeface="Times New Roman" pitchFamily="18" charset="0"/>
                <a:cs typeface="Times New Roman" pitchFamily="18" charset="0"/>
              </a:rPr>
              <a:t>• Par resistente del medio exterior al giro del cigüeñal.</a:t>
            </a:r>
          </a:p>
          <a:p>
            <a:pPr algn="just"/>
            <a:r>
              <a:rPr lang="es-ES" sz="2800" dirty="0">
                <a:latin typeface="Times New Roman" pitchFamily="18" charset="0"/>
                <a:cs typeface="Times New Roman" pitchFamily="18" charset="0"/>
              </a:rPr>
              <a:t>• Par resistente del ventilador y otros órganos.</a:t>
            </a:r>
          </a:p>
          <a:p>
            <a:pPr algn="just"/>
            <a:r>
              <a:rPr lang="es-ES" sz="2800" dirty="0">
                <a:latin typeface="Times New Roman" pitchFamily="18" charset="0"/>
                <a:cs typeface="Times New Roman" pitchFamily="18" charset="0"/>
              </a:rPr>
              <a:t> </a:t>
            </a:r>
          </a:p>
          <a:p>
            <a:pPr algn="just"/>
            <a:r>
              <a:rPr lang="es-ES" sz="2800" dirty="0">
                <a:latin typeface="Times New Roman" pitchFamily="18" charset="0"/>
                <a:cs typeface="Times New Roman" pitchFamily="18" charset="0"/>
              </a:rPr>
              <a:t>Como acciones internas se consideran las siguientes:</a:t>
            </a:r>
          </a:p>
          <a:p>
            <a:pPr algn="just"/>
            <a:r>
              <a:rPr lang="es-ES" sz="2800" dirty="0">
                <a:latin typeface="Times New Roman" pitchFamily="18" charset="0"/>
                <a:cs typeface="Times New Roman" pitchFamily="18" charset="0"/>
              </a:rPr>
              <a:t> </a:t>
            </a:r>
          </a:p>
          <a:p>
            <a:pPr algn="just"/>
            <a:r>
              <a:rPr lang="es-ES" sz="2800" dirty="0">
                <a:latin typeface="Times New Roman" pitchFamily="18" charset="0"/>
                <a:cs typeface="Times New Roman" pitchFamily="18" charset="0"/>
              </a:rPr>
              <a:t>• Fuerzas de inercia de las masas con movimiento alternativo.</a:t>
            </a:r>
          </a:p>
          <a:p>
            <a:pPr algn="just"/>
            <a:r>
              <a:rPr lang="es-ES" sz="2800" dirty="0">
                <a:latin typeface="Times New Roman" pitchFamily="18" charset="0"/>
                <a:cs typeface="Times New Roman" pitchFamily="18" charset="0"/>
              </a:rPr>
              <a:t>• Fuerzas centrífugas de las masas con movimiento giratorio.</a:t>
            </a:r>
          </a:p>
          <a:p>
            <a:pPr algn="just"/>
            <a:r>
              <a:rPr lang="es-ES" sz="2800" dirty="0">
                <a:latin typeface="Times New Roman" pitchFamily="18" charset="0"/>
                <a:cs typeface="Times New Roman" pitchFamily="18" charset="0"/>
              </a:rPr>
              <a:t>• Par motor.</a:t>
            </a:r>
          </a:p>
          <a:p>
            <a:pPr algn="l"/>
            <a:endParaRPr lang="es-E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188640"/>
            <a:ext cx="8229600" cy="1847088"/>
          </a:xfrm>
        </p:spPr>
        <p:txBody>
          <a:bodyPr>
            <a:normAutofit fontScale="90000"/>
          </a:bodyPr>
          <a:lstStyle/>
          <a:p>
            <a:r>
              <a:rPr lang="es-AR" sz="4400" dirty="0" smtClean="0">
                <a:latin typeface="Times New Roman" pitchFamily="18" charset="0"/>
                <a:cs typeface="Times New Roman" pitchFamily="18" charset="0"/>
              </a:rPr>
              <a:t>Fuerzas equilibradas y no equilibradas</a:t>
            </a:r>
            <a:r>
              <a:rPr lang="es-AR" dirty="0" smtClean="0">
                <a:latin typeface="Times New Roman" pitchFamily="18" charset="0"/>
                <a:cs typeface="Times New Roman" pitchFamily="18" charset="0"/>
              </a:rPr>
              <a:t/>
            </a:r>
            <a:br>
              <a:rPr lang="es-AR" dirty="0" smtClean="0">
                <a:latin typeface="Times New Roman" pitchFamily="18" charset="0"/>
                <a:cs typeface="Times New Roman" pitchFamily="18" charset="0"/>
              </a:rPr>
            </a:br>
            <a:endParaRPr lang="es-ES" dirty="0">
              <a:latin typeface="Times New Roman" pitchFamily="18" charset="0"/>
              <a:cs typeface="Times New Roman" pitchFamily="18" charset="0"/>
            </a:endParaRPr>
          </a:p>
        </p:txBody>
      </p:sp>
      <p:sp>
        <p:nvSpPr>
          <p:cNvPr id="3" name="2 Marcador de contenido"/>
          <p:cNvSpPr>
            <a:spLocks noGrp="1"/>
          </p:cNvSpPr>
          <p:nvPr>
            <p:ph idx="1"/>
          </p:nvPr>
        </p:nvSpPr>
        <p:spPr>
          <a:xfrm>
            <a:off x="467544" y="1556792"/>
            <a:ext cx="8229600" cy="4525963"/>
          </a:xfrm>
        </p:spPr>
        <p:txBody>
          <a:bodyPr>
            <a:normAutofit/>
          </a:bodyPr>
          <a:lstStyle/>
          <a:p>
            <a:r>
              <a:rPr lang="es-AR" sz="3000" dirty="0" smtClean="0">
                <a:latin typeface="Times New Roman" pitchFamily="18" charset="0"/>
                <a:cs typeface="Times New Roman" pitchFamily="18" charset="0"/>
              </a:rPr>
              <a:t>No equilibradas :</a:t>
            </a:r>
            <a:endParaRPr lang="es-ES" sz="3000" dirty="0">
              <a:latin typeface="Times New Roman" pitchFamily="18" charset="0"/>
              <a:cs typeface="Times New Roman" pitchFamily="18" charset="0"/>
            </a:endParaRPr>
          </a:p>
          <a:p>
            <a:r>
              <a:rPr lang="es-ES" sz="3000" dirty="0">
                <a:latin typeface="Times New Roman" pitchFamily="18" charset="0"/>
                <a:cs typeface="Times New Roman" pitchFamily="18" charset="0"/>
              </a:rPr>
              <a:t>• Fuerzas de reacción de los gases de escape y de los líquidos en movimiento.</a:t>
            </a:r>
          </a:p>
          <a:p>
            <a:r>
              <a:rPr lang="es-ES" sz="3000" dirty="0">
                <a:latin typeface="Times New Roman" pitchFamily="18" charset="0"/>
                <a:cs typeface="Times New Roman" pitchFamily="18" charset="0"/>
              </a:rPr>
              <a:t>• Fuerzas de inercia de las masas con movimiento alternativo y giratorio.</a:t>
            </a:r>
          </a:p>
          <a:p>
            <a:r>
              <a:rPr lang="es-ES" sz="3000" dirty="0">
                <a:latin typeface="Times New Roman" pitchFamily="18" charset="0"/>
                <a:cs typeface="Times New Roman" pitchFamily="18" charset="0"/>
              </a:rPr>
              <a:t>• Fuerzas tangenciales de inercia de las masas en rotación cuando la velocidad angular es variable.</a:t>
            </a:r>
          </a:p>
          <a:p>
            <a:r>
              <a:rPr lang="es-ES" sz="3000" dirty="0">
                <a:latin typeface="Times New Roman" pitchFamily="18" charset="0"/>
                <a:cs typeface="Times New Roman" pitchFamily="18" charset="0"/>
              </a:rPr>
              <a:t>• Par motor.</a:t>
            </a:r>
          </a:p>
          <a:p>
            <a:endParaRPr lang="es-AR" dirty="0" smtClean="0"/>
          </a:p>
          <a:p>
            <a:endParaRPr lang="es-E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188640"/>
            <a:ext cx="8229600" cy="5937523"/>
          </a:xfrm>
        </p:spPr>
        <p:txBody>
          <a:bodyPr>
            <a:normAutofit/>
          </a:bodyPr>
          <a:lstStyle/>
          <a:p>
            <a:pPr marL="0" indent="0">
              <a:buNone/>
            </a:pPr>
            <a:r>
              <a:rPr lang="es-AR" dirty="0"/>
              <a:t> </a:t>
            </a:r>
            <a:r>
              <a:rPr lang="es-AR" dirty="0" smtClean="0"/>
              <a:t>   </a:t>
            </a:r>
          </a:p>
          <a:p>
            <a:pPr marL="0" indent="0">
              <a:buNone/>
            </a:pPr>
            <a:r>
              <a:rPr lang="es-AR" dirty="0" smtClean="0"/>
              <a:t> </a:t>
            </a:r>
            <a:r>
              <a:rPr lang="es-AR" dirty="0" smtClean="0">
                <a:latin typeface="Times New Roman" pitchFamily="18" charset="0"/>
                <a:cs typeface="Times New Roman" pitchFamily="18" charset="0"/>
              </a:rPr>
              <a:t>Equilibradas :</a:t>
            </a:r>
          </a:p>
          <a:p>
            <a:pPr>
              <a:buNone/>
            </a:pPr>
            <a:endParaRPr lang="es-ES" dirty="0">
              <a:latin typeface="Times New Roman" pitchFamily="18" charset="0"/>
              <a:cs typeface="Times New Roman" pitchFamily="18" charset="0"/>
            </a:endParaRPr>
          </a:p>
          <a:p>
            <a:r>
              <a:rPr lang="es-ES" dirty="0" smtClean="0">
                <a:latin typeface="Times New Roman" pitchFamily="18" charset="0"/>
                <a:cs typeface="Times New Roman" pitchFamily="18" charset="0"/>
              </a:rPr>
              <a:t>• </a:t>
            </a:r>
            <a:r>
              <a:rPr lang="es-ES" sz="3000" dirty="0" smtClean="0">
                <a:latin typeface="Times New Roman" pitchFamily="18" charset="0"/>
                <a:cs typeface="Times New Roman" pitchFamily="18" charset="0"/>
              </a:rPr>
              <a:t>Fuerzas de rozamiento.</a:t>
            </a:r>
          </a:p>
          <a:p>
            <a:pPr>
              <a:buNone/>
            </a:pPr>
            <a:endParaRPr lang="es-AR" sz="3000" dirty="0" smtClean="0">
              <a:latin typeface="Times New Roman" pitchFamily="18" charset="0"/>
              <a:cs typeface="Times New Roman" pitchFamily="18" charset="0"/>
            </a:endParaRPr>
          </a:p>
          <a:p>
            <a:r>
              <a:rPr lang="es-ES" sz="3000" dirty="0">
                <a:latin typeface="Times New Roman" pitchFamily="18" charset="0"/>
                <a:cs typeface="Times New Roman" pitchFamily="18" charset="0"/>
              </a:rPr>
              <a:t>El origen del desequilibrio de un motor se reduce a las fuerzas de inercia de las masas en movimiento alternativo que varían periódicamente en magnitud y sentido, a las fuerzas centrífugas debidas a las masas con movimiento giratorio que varían continuamente de dirección, y al par motor cuya magnitud es variable con el tiempo.</a:t>
            </a:r>
          </a:p>
          <a:p>
            <a:endParaRPr lang="es-AR" dirty="0" smtClean="0"/>
          </a:p>
          <a:p>
            <a:endParaRPr lang="es-E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0" y="476672"/>
            <a:ext cx="9144000" cy="6021288"/>
          </a:xfrm>
        </p:spPr>
        <p:txBody>
          <a:bodyPr>
            <a:normAutofit fontScale="92500" lnSpcReduction="20000"/>
          </a:bodyPr>
          <a:lstStyle/>
          <a:p>
            <a:r>
              <a:rPr lang="es-ES" sz="3300" b="1" dirty="0">
                <a:latin typeface="Times New Roman" pitchFamily="18" charset="0"/>
                <a:cs typeface="Times New Roman" pitchFamily="18" charset="0"/>
              </a:rPr>
              <a:t>I</a:t>
            </a:r>
            <a:r>
              <a:rPr lang="es-ES" sz="3300" b="1" u="sng" dirty="0" smtClean="0">
                <a:latin typeface="Times New Roman" pitchFamily="18" charset="0"/>
                <a:cs typeface="Times New Roman" pitchFamily="18" charset="0"/>
              </a:rPr>
              <a:t>nfluencia </a:t>
            </a:r>
            <a:r>
              <a:rPr lang="es-ES" sz="3300" b="1" u="sng" dirty="0">
                <a:latin typeface="Times New Roman" pitchFamily="18" charset="0"/>
                <a:cs typeface="Times New Roman" pitchFamily="18" charset="0"/>
              </a:rPr>
              <a:t>en la estructura</a:t>
            </a:r>
            <a:endParaRPr lang="es-ES" sz="3300" u="sng" dirty="0">
              <a:latin typeface="Times New Roman" pitchFamily="18" charset="0"/>
              <a:cs typeface="Times New Roman" pitchFamily="18" charset="0"/>
            </a:endParaRPr>
          </a:p>
          <a:p>
            <a:pPr>
              <a:buNone/>
            </a:pPr>
            <a:endParaRPr lang="es-ES" sz="3300" i="1" dirty="0">
              <a:latin typeface="MV Boli" pitchFamily="2" charset="0"/>
              <a:cs typeface="MV Boli" pitchFamily="2" charset="0"/>
            </a:endParaRPr>
          </a:p>
          <a:p>
            <a:r>
              <a:rPr lang="es-ES" sz="3300" dirty="0">
                <a:latin typeface="Times New Roman" pitchFamily="18" charset="0"/>
                <a:cs typeface="Times New Roman" pitchFamily="18" charset="0"/>
              </a:rPr>
              <a:t>Las vibraciones, además de restarle potencia efectiva al motor, producen un deterioro mecánico en diversas partes del mismo.</a:t>
            </a:r>
          </a:p>
          <a:p>
            <a:r>
              <a:rPr lang="es-ES" sz="3300" dirty="0">
                <a:latin typeface="Times New Roman" pitchFamily="18" charset="0"/>
                <a:cs typeface="Times New Roman" pitchFamily="18" charset="0"/>
              </a:rPr>
              <a:t>Hay que considerar que cada elemento del motor posee su propia frecuencia de resonancia (determinada por su masa y forma) y que al acercarse las vibraciones a esta frecuencia o sus armónicos pueden producir fatigas que a largo plazo dañaran la pieza o tendrán influencia negativa en su funcionamiento.</a:t>
            </a:r>
          </a:p>
          <a:p>
            <a:r>
              <a:rPr lang="es-ES" sz="3300" dirty="0">
                <a:latin typeface="Times New Roman" pitchFamily="18" charset="0"/>
                <a:cs typeface="Times New Roman" pitchFamily="18" charset="0"/>
              </a:rPr>
              <a:t>El fabricante debe asegurarse de construir dichas piezas dotándolas de una rigidez estructural robusta o adecuada.</a:t>
            </a:r>
          </a:p>
          <a:p>
            <a:endParaRPr lang="es-E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764704"/>
            <a:ext cx="8077200" cy="1656184"/>
          </a:xfrm>
        </p:spPr>
        <p:txBody>
          <a:bodyPr>
            <a:normAutofit fontScale="90000"/>
          </a:bodyPr>
          <a:lstStyle/>
          <a:p>
            <a:r>
              <a:rPr lang="es-ES" sz="3600" i="1" u="sng" dirty="0" smtClean="0">
                <a:latin typeface="MV Boli" pitchFamily="2" charset="0"/>
                <a:cs typeface="MV Boli" pitchFamily="2" charset="0"/>
              </a:rPr>
              <a:t>Fuerzas desbalanceadas en el motor</a:t>
            </a:r>
            <a:r>
              <a:rPr lang="es-ES" sz="3600" i="1" dirty="0" smtClean="0">
                <a:latin typeface="MV Boli" pitchFamily="2" charset="0"/>
                <a:cs typeface="MV Boli" pitchFamily="2" charset="0"/>
              </a:rPr>
              <a:t/>
            </a:r>
            <a:br>
              <a:rPr lang="es-ES" sz="3600" i="1" dirty="0" smtClean="0">
                <a:latin typeface="MV Boli" pitchFamily="2" charset="0"/>
                <a:cs typeface="MV Boli" pitchFamily="2" charset="0"/>
              </a:rPr>
            </a:br>
            <a:r>
              <a:rPr lang="es-ES" sz="3600" i="1" dirty="0" smtClean="0">
                <a:latin typeface="MV Boli" pitchFamily="2" charset="0"/>
                <a:cs typeface="MV Boli" pitchFamily="2" charset="0"/>
              </a:rPr>
              <a:t>Alternativas.</a:t>
            </a:r>
            <a:br>
              <a:rPr lang="es-ES" sz="3600" i="1" dirty="0" smtClean="0">
                <a:latin typeface="MV Boli" pitchFamily="2" charset="0"/>
                <a:cs typeface="MV Boli" pitchFamily="2" charset="0"/>
              </a:rPr>
            </a:br>
            <a:r>
              <a:rPr lang="es-ES" sz="3600" i="1" dirty="0" smtClean="0">
                <a:latin typeface="MV Boli" pitchFamily="2" charset="0"/>
                <a:cs typeface="MV Boli" pitchFamily="2" charset="0"/>
              </a:rPr>
              <a:t>Rotativas</a:t>
            </a:r>
            <a:r>
              <a:rPr lang="es-ES" dirty="0" smtClean="0"/>
              <a:t/>
            </a:r>
            <a:br>
              <a:rPr lang="es-ES" dirty="0" smtClean="0"/>
            </a:br>
            <a:r>
              <a:rPr lang="es-ES" dirty="0" smtClean="0"/>
              <a:t> </a:t>
            </a:r>
            <a:endParaRPr lang="es-ES" dirty="0"/>
          </a:p>
        </p:txBody>
      </p:sp>
      <p:sp>
        <p:nvSpPr>
          <p:cNvPr id="3" name="2 Subtítulo"/>
          <p:cNvSpPr>
            <a:spLocks noGrp="1"/>
          </p:cNvSpPr>
          <p:nvPr>
            <p:ph type="subTitle" idx="1"/>
          </p:nvPr>
        </p:nvSpPr>
        <p:spPr>
          <a:xfrm>
            <a:off x="323528" y="332656"/>
            <a:ext cx="8496944" cy="1728192"/>
          </a:xfrm>
        </p:spPr>
        <p:txBody>
          <a:bodyPr/>
          <a:lstStyle/>
          <a:p>
            <a:r>
              <a:rPr lang="es-ES" dirty="0"/>
              <a:t> </a:t>
            </a:r>
          </a:p>
          <a:p>
            <a:pPr algn="l"/>
            <a:endParaRPr lang="es-ES" dirty="0"/>
          </a:p>
        </p:txBody>
      </p:sp>
      <p:pic>
        <p:nvPicPr>
          <p:cNvPr id="4" name="3 Imagen" descr="C:\Users\Sebastian\Desktop\escuela nacional fluvial\motores\vibraciones\IMG.tif"/>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63688" y="1772816"/>
            <a:ext cx="6120680" cy="4381649"/>
          </a:xfrm>
          <a:prstGeom prst="rect">
            <a:avLst/>
          </a:prstGeom>
          <a:noFill/>
          <a:ln>
            <a:noFill/>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ujo">
  <a:themeElements>
    <a:clrScheme name="Flujo">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ujo">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ujo">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363</TotalTime>
  <Words>876</Words>
  <Application>Microsoft Office PowerPoint</Application>
  <PresentationFormat>Presentación en pantalla (4:3)</PresentationFormat>
  <Paragraphs>81</Paragraphs>
  <Slides>23</Slides>
  <Notes>0</Notes>
  <HiddenSlides>0</HiddenSlides>
  <MMClips>0</MMClips>
  <ScaleCrop>false</ScaleCrop>
  <HeadingPairs>
    <vt:vector size="4" baseType="variant">
      <vt:variant>
        <vt:lpstr>Tema</vt:lpstr>
      </vt:variant>
      <vt:variant>
        <vt:i4>1</vt:i4>
      </vt:variant>
      <vt:variant>
        <vt:lpstr>Títulos de diapositiva</vt:lpstr>
      </vt:variant>
      <vt:variant>
        <vt:i4>23</vt:i4>
      </vt:variant>
    </vt:vector>
  </HeadingPairs>
  <TitlesOfParts>
    <vt:vector size="24" baseType="lpstr">
      <vt:lpstr>Flujo</vt:lpstr>
      <vt:lpstr>Vibraciones  en un motor de combustión interna</vt:lpstr>
      <vt:lpstr>Introducción</vt:lpstr>
      <vt:lpstr>Presentación de PowerPoint</vt:lpstr>
      <vt:lpstr>.</vt:lpstr>
      <vt:lpstr>Vibraciones en un motor   </vt:lpstr>
      <vt:lpstr>Fuerzas equilibradas y no equilibradas </vt:lpstr>
      <vt:lpstr>Presentación de PowerPoint</vt:lpstr>
      <vt:lpstr>Presentación de PowerPoint</vt:lpstr>
      <vt:lpstr>Fuerzas desbalanceadas en el motor Alternativas. Rotativas  </vt:lpstr>
      <vt:lpstr>.</vt:lpstr>
      <vt:lpstr>Vibraciones torsionales </vt:lpstr>
      <vt:lpstr>Origen de las vibraciones torsionales </vt:lpstr>
      <vt:lpstr>Las vibraciones torsionales en un cigüeñal</vt:lpstr>
      <vt:lpstr>Vibraciones torsionales criticas</vt:lpstr>
      <vt:lpstr>Factores que influyen en la velocidad critica</vt:lpstr>
      <vt:lpstr>Vibraciones de los resortes   </vt:lpstr>
      <vt:lpstr>    Equilibrio estático del cigüeñal </vt:lpstr>
      <vt:lpstr>  Equilibrio dinámico del cigüeñal </vt:lpstr>
      <vt:lpstr>Amortiguadores de vibración </vt:lpstr>
      <vt:lpstr>          Amortiguadores de vibración  torsional</vt:lpstr>
      <vt:lpstr>Diferentes tipos de amortiguadores o dampers </vt:lpstr>
      <vt:lpstr>.</vt:lpstr>
      <vt:lpstr>Algunas causas de vibración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Usuario de Windows</dc:creator>
  <cp:lastModifiedBy>Usuario de Windows</cp:lastModifiedBy>
  <cp:revision>31</cp:revision>
  <dcterms:created xsi:type="dcterms:W3CDTF">2012-09-14T20:13:42Z</dcterms:created>
  <dcterms:modified xsi:type="dcterms:W3CDTF">2019-09-29T17:31:03Z</dcterms:modified>
</cp:coreProperties>
</file>