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17" r:id="rId2"/>
    <p:sldId id="318" r:id="rId3"/>
    <p:sldId id="256" r:id="rId4"/>
    <p:sldId id="257" r:id="rId5"/>
    <p:sldId id="258" r:id="rId6"/>
    <p:sldId id="261" r:id="rId7"/>
    <p:sldId id="259" r:id="rId8"/>
    <p:sldId id="260" r:id="rId9"/>
    <p:sldId id="262" r:id="rId10"/>
    <p:sldId id="292" r:id="rId11"/>
    <p:sldId id="293" r:id="rId12"/>
    <p:sldId id="294" r:id="rId13"/>
    <p:sldId id="295" r:id="rId14"/>
    <p:sldId id="263" r:id="rId15"/>
    <p:sldId id="264" r:id="rId16"/>
    <p:sldId id="315" r:id="rId17"/>
    <p:sldId id="265" r:id="rId18"/>
    <p:sldId id="266" r:id="rId19"/>
    <p:sldId id="289" r:id="rId20"/>
    <p:sldId id="290" r:id="rId21"/>
    <p:sldId id="304" r:id="rId22"/>
    <p:sldId id="303" r:id="rId23"/>
    <p:sldId id="306" r:id="rId24"/>
    <p:sldId id="305" r:id="rId25"/>
    <p:sldId id="308" r:id="rId26"/>
    <p:sldId id="307" r:id="rId27"/>
    <p:sldId id="310" r:id="rId28"/>
    <p:sldId id="309" r:id="rId29"/>
    <p:sldId id="312" r:id="rId30"/>
    <p:sldId id="311" r:id="rId31"/>
    <p:sldId id="314" r:id="rId32"/>
    <p:sldId id="313" r:id="rId33"/>
    <p:sldId id="268" r:id="rId34"/>
    <p:sldId id="269" r:id="rId35"/>
    <p:sldId id="270" r:id="rId36"/>
    <p:sldId id="271" r:id="rId37"/>
    <p:sldId id="267" r:id="rId38"/>
    <p:sldId id="272" r:id="rId39"/>
    <p:sldId id="273" r:id="rId40"/>
    <p:sldId id="316" r:id="rId41"/>
    <p:sldId id="296" r:id="rId42"/>
    <p:sldId id="297" r:id="rId43"/>
    <p:sldId id="286" r:id="rId44"/>
    <p:sldId id="285" r:id="rId45"/>
    <p:sldId id="287" r:id="rId46"/>
    <p:sldId id="274" r:id="rId47"/>
    <p:sldId id="275" r:id="rId48"/>
    <p:sldId id="299" r:id="rId49"/>
    <p:sldId id="298" r:id="rId50"/>
    <p:sldId id="300" r:id="rId51"/>
    <p:sldId id="276" r:id="rId52"/>
    <p:sldId id="277" r:id="rId53"/>
    <p:sldId id="278" r:id="rId54"/>
    <p:sldId id="279" r:id="rId55"/>
    <p:sldId id="288" r:id="rId56"/>
    <p:sldId id="280" r:id="rId57"/>
    <p:sldId id="301" r:id="rId58"/>
    <p:sldId id="281" r:id="rId59"/>
    <p:sldId id="302" r:id="rId60"/>
    <p:sldId id="282" r:id="rId61"/>
    <p:sldId id="283" r:id="rId62"/>
    <p:sldId id="284" r:id="rId6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F50C2F-0264-4873-8DD5-1B3B3F48EA15}" type="datetimeFigureOut">
              <a:rPr lang="es-AR" smtClean="0"/>
              <a:t>28/9/2019</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C2B483-AA5F-4F1F-938B-7BD75C0172BD}" type="slidenum">
              <a:rPr lang="es-AR" smtClean="0"/>
              <a:t>‹Nº›</a:t>
            </a:fld>
            <a:endParaRPr lang="es-AR"/>
          </a:p>
        </p:txBody>
      </p:sp>
    </p:spTree>
    <p:extLst>
      <p:ext uri="{BB962C8B-B14F-4D97-AF65-F5344CB8AC3E}">
        <p14:creationId xmlns:p14="http://schemas.microsoft.com/office/powerpoint/2010/main" val="3016393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370CEE7-E948-45DA-AB45-C7B25BE3C66E}" type="datetime1">
              <a:rPr lang="es-ES" smtClean="0"/>
              <a:t>28/09/2019</a:t>
            </a:fld>
            <a:endParaRPr lang="es-ES"/>
          </a:p>
        </p:txBody>
      </p:sp>
      <p:sp>
        <p:nvSpPr>
          <p:cNvPr id="5" name="4 Marcador de pie de página"/>
          <p:cNvSpPr>
            <a:spLocks noGrp="1"/>
          </p:cNvSpPr>
          <p:nvPr>
            <p:ph type="ftr" sz="quarter" idx="11"/>
          </p:nvPr>
        </p:nvSpPr>
        <p:spPr/>
        <p:txBody>
          <a:bodyPr/>
          <a:lstStyle/>
          <a:p>
            <a:r>
              <a:rPr lang="es-ES" smtClean="0"/>
              <a:t>CSMN GASTON TOLAY</a:t>
            </a:r>
            <a:endParaRPr lang="es-ES"/>
          </a:p>
        </p:txBody>
      </p:sp>
      <p:sp>
        <p:nvSpPr>
          <p:cNvPr id="6" name="5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9C631B96-68C0-4E42-B580-AE2BFD57297F}" type="datetime1">
              <a:rPr lang="es-ES" smtClean="0"/>
              <a:t>28/09/2019</a:t>
            </a:fld>
            <a:endParaRPr lang="es-ES"/>
          </a:p>
        </p:txBody>
      </p:sp>
      <p:sp>
        <p:nvSpPr>
          <p:cNvPr id="5" name="4 Marcador de pie de página"/>
          <p:cNvSpPr>
            <a:spLocks noGrp="1"/>
          </p:cNvSpPr>
          <p:nvPr>
            <p:ph type="ftr" sz="quarter" idx="11"/>
          </p:nvPr>
        </p:nvSpPr>
        <p:spPr/>
        <p:txBody>
          <a:bodyPr/>
          <a:lstStyle/>
          <a:p>
            <a:r>
              <a:rPr lang="es-ES" smtClean="0"/>
              <a:t>CSMN GASTON TOLAY</a:t>
            </a:r>
            <a:endParaRPr lang="es-ES"/>
          </a:p>
        </p:txBody>
      </p:sp>
      <p:sp>
        <p:nvSpPr>
          <p:cNvPr id="6" name="5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B270A8CA-C6F0-43FD-9417-7BF1CEB1E2F1}" type="datetime1">
              <a:rPr lang="es-ES" smtClean="0"/>
              <a:t>28/09/2019</a:t>
            </a:fld>
            <a:endParaRPr lang="es-ES"/>
          </a:p>
        </p:txBody>
      </p:sp>
      <p:sp>
        <p:nvSpPr>
          <p:cNvPr id="5" name="4 Marcador de pie de página"/>
          <p:cNvSpPr>
            <a:spLocks noGrp="1"/>
          </p:cNvSpPr>
          <p:nvPr>
            <p:ph type="ftr" sz="quarter" idx="11"/>
          </p:nvPr>
        </p:nvSpPr>
        <p:spPr/>
        <p:txBody>
          <a:bodyPr/>
          <a:lstStyle/>
          <a:p>
            <a:r>
              <a:rPr lang="es-ES" smtClean="0"/>
              <a:t>CSMN GASTON TOLAY</a:t>
            </a:r>
            <a:endParaRPr lang="es-ES"/>
          </a:p>
        </p:txBody>
      </p:sp>
      <p:sp>
        <p:nvSpPr>
          <p:cNvPr id="6" name="5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896A6B1-33B6-41D4-8DF5-8EA3999A52CB}" type="datetime1">
              <a:rPr lang="es-ES" smtClean="0"/>
              <a:t>28/09/2019</a:t>
            </a:fld>
            <a:endParaRPr lang="es-ES"/>
          </a:p>
        </p:txBody>
      </p:sp>
      <p:sp>
        <p:nvSpPr>
          <p:cNvPr id="5" name="4 Marcador de pie de página"/>
          <p:cNvSpPr>
            <a:spLocks noGrp="1"/>
          </p:cNvSpPr>
          <p:nvPr>
            <p:ph type="ftr" sz="quarter" idx="11"/>
          </p:nvPr>
        </p:nvSpPr>
        <p:spPr/>
        <p:txBody>
          <a:bodyPr/>
          <a:lstStyle/>
          <a:p>
            <a:r>
              <a:rPr lang="es-ES" smtClean="0"/>
              <a:t>CSMN GASTON TOLAY</a:t>
            </a:r>
            <a:endParaRPr lang="es-ES"/>
          </a:p>
        </p:txBody>
      </p:sp>
      <p:sp>
        <p:nvSpPr>
          <p:cNvPr id="6" name="5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3C72C2F-FEC5-403F-8348-E2668CF18EB1}" type="datetime1">
              <a:rPr lang="es-ES" smtClean="0"/>
              <a:t>28/09/2019</a:t>
            </a:fld>
            <a:endParaRPr lang="es-ES"/>
          </a:p>
        </p:txBody>
      </p:sp>
      <p:sp>
        <p:nvSpPr>
          <p:cNvPr id="5" name="4 Marcador de pie de página"/>
          <p:cNvSpPr>
            <a:spLocks noGrp="1"/>
          </p:cNvSpPr>
          <p:nvPr>
            <p:ph type="ftr" sz="quarter" idx="11"/>
          </p:nvPr>
        </p:nvSpPr>
        <p:spPr/>
        <p:txBody>
          <a:bodyPr/>
          <a:lstStyle/>
          <a:p>
            <a:r>
              <a:rPr lang="es-ES" smtClean="0"/>
              <a:t>CSMN GASTON TOLAY</a:t>
            </a:r>
            <a:endParaRPr lang="es-ES"/>
          </a:p>
        </p:txBody>
      </p:sp>
      <p:sp>
        <p:nvSpPr>
          <p:cNvPr id="6" name="5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42419DB3-8CBF-4823-B9BA-A84641CEEABE}" type="datetime1">
              <a:rPr lang="es-ES" smtClean="0"/>
              <a:t>28/09/2019</a:t>
            </a:fld>
            <a:endParaRPr lang="es-ES"/>
          </a:p>
        </p:txBody>
      </p:sp>
      <p:sp>
        <p:nvSpPr>
          <p:cNvPr id="6" name="5 Marcador de pie de página"/>
          <p:cNvSpPr>
            <a:spLocks noGrp="1"/>
          </p:cNvSpPr>
          <p:nvPr>
            <p:ph type="ftr" sz="quarter" idx="11"/>
          </p:nvPr>
        </p:nvSpPr>
        <p:spPr/>
        <p:txBody>
          <a:bodyPr/>
          <a:lstStyle/>
          <a:p>
            <a:r>
              <a:rPr lang="es-ES" smtClean="0"/>
              <a:t>CSMN GASTON TOLAY</a:t>
            </a:r>
            <a:endParaRPr lang="es-ES"/>
          </a:p>
        </p:txBody>
      </p:sp>
      <p:sp>
        <p:nvSpPr>
          <p:cNvPr id="7" name="6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357F777E-6357-4434-B798-0CA5F1DE82D6}" type="datetime1">
              <a:rPr lang="es-ES" smtClean="0"/>
              <a:t>28/09/2019</a:t>
            </a:fld>
            <a:endParaRPr lang="es-ES"/>
          </a:p>
        </p:txBody>
      </p:sp>
      <p:sp>
        <p:nvSpPr>
          <p:cNvPr id="8" name="7 Marcador de pie de página"/>
          <p:cNvSpPr>
            <a:spLocks noGrp="1"/>
          </p:cNvSpPr>
          <p:nvPr>
            <p:ph type="ftr" sz="quarter" idx="11"/>
          </p:nvPr>
        </p:nvSpPr>
        <p:spPr/>
        <p:txBody>
          <a:bodyPr/>
          <a:lstStyle/>
          <a:p>
            <a:r>
              <a:rPr lang="es-ES" smtClean="0"/>
              <a:t>CSMN GASTON TOLAY</a:t>
            </a:r>
            <a:endParaRPr lang="es-ES"/>
          </a:p>
        </p:txBody>
      </p:sp>
      <p:sp>
        <p:nvSpPr>
          <p:cNvPr id="9" name="8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43843D3D-26A4-4ACC-8ED2-5E8E23AAF9FE}" type="datetime1">
              <a:rPr lang="es-ES" smtClean="0"/>
              <a:t>28/09/2019</a:t>
            </a:fld>
            <a:endParaRPr lang="es-ES"/>
          </a:p>
        </p:txBody>
      </p:sp>
      <p:sp>
        <p:nvSpPr>
          <p:cNvPr id="4" name="3 Marcador de pie de página"/>
          <p:cNvSpPr>
            <a:spLocks noGrp="1"/>
          </p:cNvSpPr>
          <p:nvPr>
            <p:ph type="ftr" sz="quarter" idx="11"/>
          </p:nvPr>
        </p:nvSpPr>
        <p:spPr/>
        <p:txBody>
          <a:bodyPr/>
          <a:lstStyle/>
          <a:p>
            <a:r>
              <a:rPr lang="es-ES" smtClean="0"/>
              <a:t>CSMN GASTON TOLAY</a:t>
            </a:r>
            <a:endParaRPr lang="es-ES"/>
          </a:p>
        </p:txBody>
      </p:sp>
      <p:sp>
        <p:nvSpPr>
          <p:cNvPr id="5" name="4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0E4E33A-41F7-4069-8A3E-AADBA207A3A6}" type="datetime1">
              <a:rPr lang="es-ES" smtClean="0"/>
              <a:t>28/09/2019</a:t>
            </a:fld>
            <a:endParaRPr lang="es-ES"/>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
        <p:nvSpPr>
          <p:cNvPr id="4" name="3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2AD4D64-3970-434D-B692-9E76E34CCDF4}" type="datetime1">
              <a:rPr lang="es-ES" smtClean="0"/>
              <a:t>28/09/2019</a:t>
            </a:fld>
            <a:endParaRPr lang="es-ES"/>
          </a:p>
        </p:txBody>
      </p:sp>
      <p:sp>
        <p:nvSpPr>
          <p:cNvPr id="6" name="5 Marcador de pie de página"/>
          <p:cNvSpPr>
            <a:spLocks noGrp="1"/>
          </p:cNvSpPr>
          <p:nvPr>
            <p:ph type="ftr" sz="quarter" idx="11"/>
          </p:nvPr>
        </p:nvSpPr>
        <p:spPr/>
        <p:txBody>
          <a:bodyPr/>
          <a:lstStyle/>
          <a:p>
            <a:r>
              <a:rPr lang="es-ES" smtClean="0"/>
              <a:t>CSMN GASTON TOLAY</a:t>
            </a:r>
            <a:endParaRPr lang="es-ES"/>
          </a:p>
        </p:txBody>
      </p:sp>
      <p:sp>
        <p:nvSpPr>
          <p:cNvPr id="7" name="6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2DBB063-BB44-42E0-87DA-B475A7F65093}" type="datetime1">
              <a:rPr lang="es-ES" smtClean="0"/>
              <a:t>28/09/2019</a:t>
            </a:fld>
            <a:endParaRPr lang="es-ES"/>
          </a:p>
        </p:txBody>
      </p:sp>
      <p:sp>
        <p:nvSpPr>
          <p:cNvPr id="6" name="5 Marcador de pie de página"/>
          <p:cNvSpPr>
            <a:spLocks noGrp="1"/>
          </p:cNvSpPr>
          <p:nvPr>
            <p:ph type="ftr" sz="quarter" idx="11"/>
          </p:nvPr>
        </p:nvSpPr>
        <p:spPr/>
        <p:txBody>
          <a:bodyPr/>
          <a:lstStyle/>
          <a:p>
            <a:r>
              <a:rPr lang="es-ES" smtClean="0"/>
              <a:t>CSMN GASTON TOLAY</a:t>
            </a:r>
            <a:endParaRPr lang="es-ES"/>
          </a:p>
        </p:txBody>
      </p:sp>
      <p:sp>
        <p:nvSpPr>
          <p:cNvPr id="7" name="6 Marcador de número de diapositiva"/>
          <p:cNvSpPr>
            <a:spLocks noGrp="1"/>
          </p:cNvSpPr>
          <p:nvPr>
            <p:ph type="sldNum" sz="quarter" idx="12"/>
          </p:nvPr>
        </p:nvSpPr>
        <p:spPr/>
        <p:txBody>
          <a:bodyPr/>
          <a:lstStyle/>
          <a:p>
            <a:fld id="{26E62CBE-9A51-4D3F-9AE0-B84E993EABCF}"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962A1-DB0C-4AAF-B6B1-EE4E1B27507E}" type="datetime1">
              <a:rPr lang="es-ES" smtClean="0"/>
              <a:t>28/09/2019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ES" smtClean="0"/>
              <a:t>CSMN GASTON TOLAY</a:t>
            </a: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E62CBE-9A51-4D3F-9AE0-B84E993EABCF}" type="slidenum">
              <a:rPr lang="es-ES" smtClean="0"/>
              <a:pPr/>
              <a:t>‹Nº›</a:t>
            </a:fld>
            <a:endParaRPr lang="es-E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ctrTitle"/>
          </p:nvPr>
        </p:nvSpPr>
        <p:spPr>
          <a:xfrm>
            <a:off x="683568" y="1052736"/>
            <a:ext cx="7772400" cy="1470025"/>
          </a:xfrm>
        </p:spPr>
        <p:txBody>
          <a:bodyPr/>
          <a:lstStyle/>
          <a:p>
            <a:r>
              <a:rPr lang="es-AR" dirty="0" smtClean="0"/>
              <a:t>MOTORES</a:t>
            </a:r>
            <a:endParaRPr lang="es-AR" dirty="0"/>
          </a:p>
        </p:txBody>
      </p:sp>
      <p:sp>
        <p:nvSpPr>
          <p:cNvPr id="4" name="3 Subtítulo"/>
          <p:cNvSpPr>
            <a:spLocks noGrp="1"/>
          </p:cNvSpPr>
          <p:nvPr>
            <p:ph type="subTitle" idx="1"/>
          </p:nvPr>
        </p:nvSpPr>
        <p:spPr>
          <a:xfrm>
            <a:off x="1331640" y="2564904"/>
            <a:ext cx="6400800" cy="2160240"/>
          </a:xfrm>
        </p:spPr>
        <p:txBody>
          <a:bodyPr>
            <a:noAutofit/>
          </a:bodyPr>
          <a:lstStyle/>
          <a:p>
            <a:r>
              <a:rPr lang="es-AR" sz="4400" dirty="0" smtClean="0">
                <a:solidFill>
                  <a:schemeClr val="tx1"/>
                </a:solidFill>
              </a:rPr>
              <a:t>SISTEMAS DE COMBUSTIBLE MOTORES DIESEL</a:t>
            </a:r>
            <a:endParaRPr lang="es-AR" sz="4400" dirty="0">
              <a:solidFill>
                <a:schemeClr val="tx1"/>
              </a:solidFill>
            </a:endParaRP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Camara directa.jpg"/>
          <p:cNvPicPr>
            <a:picLocks noChangeAspect="1" noChangeArrowheads="1"/>
          </p:cNvPicPr>
          <p:nvPr/>
        </p:nvPicPr>
        <p:blipFill>
          <a:blip r:embed="rId3" cstate="print"/>
          <a:srcRect/>
          <a:stretch>
            <a:fillRect/>
          </a:stretch>
        </p:blipFill>
        <p:spPr bwMode="auto">
          <a:xfrm>
            <a:off x="1524000" y="533400"/>
            <a:ext cx="6172200" cy="5513388"/>
          </a:xfrm>
          <a:prstGeom prst="rect">
            <a:avLst/>
          </a:prstGeom>
          <a:noFill/>
        </p:spPr>
      </p:pic>
      <p:sp>
        <p:nvSpPr>
          <p:cNvPr id="2051" name="Text Box 3"/>
          <p:cNvSpPr txBox="1">
            <a:spLocks noChangeArrowheads="1"/>
          </p:cNvSpPr>
          <p:nvPr/>
        </p:nvSpPr>
        <p:spPr bwMode="auto">
          <a:xfrm>
            <a:off x="6156325" y="974725"/>
            <a:ext cx="1866900" cy="336550"/>
          </a:xfrm>
          <a:prstGeom prst="rect">
            <a:avLst/>
          </a:prstGeom>
          <a:solidFill>
            <a:schemeClr val="hlink"/>
          </a:solidFill>
          <a:ln w="9525">
            <a:noFill/>
            <a:miter lim="800000"/>
            <a:headEnd/>
            <a:tailEnd/>
          </a:ln>
          <a:effectLst/>
        </p:spPr>
        <p:txBody>
          <a:bodyPr wrap="none">
            <a:spAutoFit/>
          </a:bodyPr>
          <a:lstStyle/>
          <a:p>
            <a:r>
              <a:rPr lang="es-ES_tradnl"/>
              <a:t>Inyección Directa</a:t>
            </a:r>
          </a:p>
        </p:txBody>
      </p:sp>
      <p:sp>
        <p:nvSpPr>
          <p:cNvPr id="2052" name="Text Box 4"/>
          <p:cNvSpPr txBox="1">
            <a:spLocks noChangeArrowheads="1"/>
          </p:cNvSpPr>
          <p:nvPr/>
        </p:nvSpPr>
        <p:spPr bwMode="auto">
          <a:xfrm>
            <a:off x="5394325" y="3641725"/>
            <a:ext cx="2430463" cy="336550"/>
          </a:xfrm>
          <a:prstGeom prst="rect">
            <a:avLst/>
          </a:prstGeom>
          <a:solidFill>
            <a:schemeClr val="hlink"/>
          </a:solidFill>
          <a:ln w="9525">
            <a:noFill/>
            <a:miter lim="800000"/>
            <a:headEnd/>
            <a:tailEnd/>
          </a:ln>
          <a:effectLst/>
        </p:spPr>
        <p:txBody>
          <a:bodyPr wrap="none">
            <a:spAutoFit/>
          </a:bodyPr>
          <a:lstStyle/>
          <a:p>
            <a:r>
              <a:rPr lang="es-ES_tradnl"/>
              <a:t>Cámara de combustión</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51"/>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LATIGO.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autoUpdateAnimBg="0"/>
      <p:bldP spid="2052"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026" descr="C:\Turbinas de gas bmp\Nuevo-1.bmp"/>
          <p:cNvPicPr>
            <a:picLocks noChangeAspect="1" noChangeArrowheads="1"/>
          </p:cNvPicPr>
          <p:nvPr/>
        </p:nvPicPr>
        <p:blipFill>
          <a:blip r:embed="rId2" cstate="print"/>
          <a:srcRect/>
          <a:stretch>
            <a:fillRect/>
          </a:stretch>
        </p:blipFill>
        <p:spPr bwMode="auto">
          <a:xfrm>
            <a:off x="1719263" y="228600"/>
            <a:ext cx="5568950" cy="6248400"/>
          </a:xfrm>
          <a:prstGeom prst="rect">
            <a:avLst/>
          </a:prstGeom>
          <a:noFill/>
        </p:spPr>
      </p:pic>
      <p:sp>
        <p:nvSpPr>
          <p:cNvPr id="6147" name="Text Box 1027"/>
          <p:cNvSpPr txBox="1">
            <a:spLocks noChangeArrowheads="1"/>
          </p:cNvSpPr>
          <p:nvPr/>
        </p:nvSpPr>
        <p:spPr bwMode="auto">
          <a:xfrm>
            <a:off x="822325" y="441325"/>
            <a:ext cx="2374900" cy="336550"/>
          </a:xfrm>
          <a:prstGeom prst="rect">
            <a:avLst/>
          </a:prstGeom>
          <a:solidFill>
            <a:schemeClr val="hlink"/>
          </a:solidFill>
          <a:ln w="9525">
            <a:noFill/>
            <a:miter lim="800000"/>
            <a:headEnd/>
            <a:tailEnd/>
          </a:ln>
          <a:effectLst/>
        </p:spPr>
        <p:txBody>
          <a:bodyPr wrap="none">
            <a:spAutoFit/>
          </a:bodyPr>
          <a:lstStyle/>
          <a:p>
            <a:r>
              <a:rPr lang="es-ES_tradnl"/>
              <a:t>Cámara de turbulencia</a:t>
            </a:r>
          </a:p>
        </p:txBody>
      </p:sp>
      <p:sp>
        <p:nvSpPr>
          <p:cNvPr id="6148" name="Text Box 1028"/>
          <p:cNvSpPr txBox="1">
            <a:spLocks noChangeArrowheads="1"/>
          </p:cNvSpPr>
          <p:nvPr/>
        </p:nvSpPr>
        <p:spPr bwMode="auto">
          <a:xfrm>
            <a:off x="4479925" y="4632325"/>
            <a:ext cx="2430463" cy="336550"/>
          </a:xfrm>
          <a:prstGeom prst="rect">
            <a:avLst/>
          </a:prstGeom>
          <a:solidFill>
            <a:schemeClr val="hlink"/>
          </a:solidFill>
          <a:ln w="9525">
            <a:noFill/>
            <a:miter lim="800000"/>
            <a:headEnd/>
            <a:tailEnd/>
          </a:ln>
          <a:effectLst/>
        </p:spPr>
        <p:txBody>
          <a:bodyPr wrap="none">
            <a:spAutoFit/>
          </a:bodyPr>
          <a:lstStyle/>
          <a:p>
            <a:r>
              <a:rPr lang="es-ES_tradnl"/>
              <a:t>Cámara de combustión</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autoUpdateAnimBg="0"/>
      <p:bldP spid="614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Camara de combustion Indirecta.jpg"/>
          <p:cNvPicPr>
            <a:picLocks noChangeAspect="1" noChangeArrowheads="1"/>
          </p:cNvPicPr>
          <p:nvPr/>
        </p:nvPicPr>
        <p:blipFill>
          <a:blip r:embed="rId2" cstate="print"/>
          <a:srcRect/>
          <a:stretch>
            <a:fillRect/>
          </a:stretch>
        </p:blipFill>
        <p:spPr bwMode="auto">
          <a:xfrm>
            <a:off x="1752600" y="488971"/>
            <a:ext cx="6019800" cy="5940425"/>
          </a:xfrm>
          <a:prstGeom prst="rect">
            <a:avLst/>
          </a:prstGeom>
          <a:noFill/>
        </p:spPr>
      </p:pic>
      <p:sp>
        <p:nvSpPr>
          <p:cNvPr id="3075" name="Text Box 3"/>
          <p:cNvSpPr txBox="1">
            <a:spLocks noChangeArrowheads="1"/>
          </p:cNvSpPr>
          <p:nvPr/>
        </p:nvSpPr>
        <p:spPr bwMode="auto">
          <a:xfrm>
            <a:off x="4267200" y="838200"/>
            <a:ext cx="4032707" cy="369332"/>
          </a:xfrm>
          <a:prstGeom prst="rect">
            <a:avLst/>
          </a:prstGeom>
          <a:solidFill>
            <a:schemeClr val="hlink"/>
          </a:solidFill>
          <a:ln w="9525">
            <a:noFill/>
            <a:miter lim="800000"/>
            <a:headEnd/>
            <a:tailEnd/>
          </a:ln>
          <a:effectLst/>
        </p:spPr>
        <p:txBody>
          <a:bodyPr wrap="none">
            <a:spAutoFit/>
          </a:bodyPr>
          <a:lstStyle/>
          <a:p>
            <a:r>
              <a:rPr lang="es-ES_tradnl" dirty="0"/>
              <a:t>I</a:t>
            </a:r>
            <a:r>
              <a:rPr lang="es-ES_tradnl" dirty="0">
                <a:solidFill>
                  <a:schemeClr val="bg1"/>
                </a:solidFill>
              </a:rPr>
              <a:t>nyección con cámara de Pre-combustión</a:t>
            </a:r>
          </a:p>
        </p:txBody>
      </p:sp>
      <p:sp>
        <p:nvSpPr>
          <p:cNvPr id="3076" name="Text Box 4"/>
          <p:cNvSpPr txBox="1">
            <a:spLocks noChangeArrowheads="1"/>
          </p:cNvSpPr>
          <p:nvPr/>
        </p:nvSpPr>
        <p:spPr bwMode="auto">
          <a:xfrm>
            <a:off x="4098925" y="2346325"/>
            <a:ext cx="1290638" cy="336550"/>
          </a:xfrm>
          <a:prstGeom prst="rect">
            <a:avLst/>
          </a:prstGeom>
          <a:solidFill>
            <a:schemeClr val="hlink"/>
          </a:solidFill>
          <a:ln w="9525">
            <a:noFill/>
            <a:miter lim="800000"/>
            <a:headEnd/>
            <a:tailEnd/>
          </a:ln>
          <a:effectLst/>
        </p:spPr>
        <p:txBody>
          <a:bodyPr wrap="none">
            <a:spAutoFit/>
          </a:bodyPr>
          <a:lstStyle/>
          <a:p>
            <a:r>
              <a:rPr lang="es-ES_tradnl"/>
              <a:t>Pre-cámara</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3076"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Camara de combustion Con Celda de Aire.JPG"/>
          <p:cNvPicPr>
            <a:picLocks noChangeAspect="1" noChangeArrowheads="1"/>
          </p:cNvPicPr>
          <p:nvPr/>
        </p:nvPicPr>
        <p:blipFill>
          <a:blip r:embed="rId2" cstate="print"/>
          <a:srcRect/>
          <a:stretch>
            <a:fillRect/>
          </a:stretch>
        </p:blipFill>
        <p:spPr bwMode="auto">
          <a:xfrm>
            <a:off x="2373313" y="609600"/>
            <a:ext cx="4837112" cy="5867400"/>
          </a:xfrm>
          <a:prstGeom prst="rect">
            <a:avLst/>
          </a:prstGeom>
          <a:noFill/>
        </p:spPr>
      </p:pic>
      <p:sp>
        <p:nvSpPr>
          <p:cNvPr id="4099" name="Text Box 3"/>
          <p:cNvSpPr txBox="1">
            <a:spLocks noChangeArrowheads="1"/>
          </p:cNvSpPr>
          <p:nvPr/>
        </p:nvSpPr>
        <p:spPr bwMode="auto">
          <a:xfrm>
            <a:off x="1279525" y="1050925"/>
            <a:ext cx="2635250" cy="336550"/>
          </a:xfrm>
          <a:prstGeom prst="rect">
            <a:avLst/>
          </a:prstGeom>
          <a:solidFill>
            <a:schemeClr val="hlink"/>
          </a:solidFill>
          <a:ln w="9525">
            <a:noFill/>
            <a:miter lim="800000"/>
            <a:headEnd/>
            <a:tailEnd/>
          </a:ln>
          <a:effectLst/>
        </p:spPr>
        <p:txBody>
          <a:bodyPr wrap="none">
            <a:spAutoFit/>
          </a:bodyPr>
          <a:lstStyle/>
          <a:p>
            <a:r>
              <a:rPr lang="es-ES_tradnl"/>
              <a:t>Cámara con celda de aire</a:t>
            </a:r>
          </a:p>
        </p:txBody>
      </p:sp>
      <p:sp>
        <p:nvSpPr>
          <p:cNvPr id="4100" name="Text Box 4"/>
          <p:cNvSpPr txBox="1">
            <a:spLocks noChangeArrowheads="1"/>
          </p:cNvSpPr>
          <p:nvPr/>
        </p:nvSpPr>
        <p:spPr bwMode="auto">
          <a:xfrm>
            <a:off x="6003925" y="3565525"/>
            <a:ext cx="1449388" cy="336550"/>
          </a:xfrm>
          <a:prstGeom prst="rect">
            <a:avLst/>
          </a:prstGeom>
          <a:solidFill>
            <a:schemeClr val="hlink"/>
          </a:solidFill>
          <a:ln w="9525">
            <a:noFill/>
            <a:miter lim="800000"/>
            <a:headEnd/>
            <a:tailEnd/>
          </a:ln>
          <a:effectLst/>
        </p:spPr>
        <p:txBody>
          <a:bodyPr wrap="none">
            <a:spAutoFit/>
          </a:bodyPr>
          <a:lstStyle/>
          <a:p>
            <a:r>
              <a:rPr lang="es-ES_tradnl"/>
              <a:t>Celda de aire</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autoUpdateAnimBg="0"/>
      <p:bldP spid="4100"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VENTAJAS DE MOTORES CON PRECAMARAS RESPECTO A LOS DE INYECCION DIRECTA</a:t>
            </a:r>
            <a:endParaRPr lang="es-ES" sz="3200" dirty="0"/>
          </a:p>
        </p:txBody>
      </p:sp>
      <p:sp>
        <p:nvSpPr>
          <p:cNvPr id="4" name="3 Marcador de contenido"/>
          <p:cNvSpPr>
            <a:spLocks noGrp="1"/>
          </p:cNvSpPr>
          <p:nvPr>
            <p:ph idx="1"/>
          </p:nvPr>
        </p:nvSpPr>
        <p:spPr>
          <a:xfrm>
            <a:off x="457200" y="1600200"/>
            <a:ext cx="8229600" cy="4472005"/>
          </a:xfrm>
        </p:spPr>
        <p:txBody>
          <a:bodyPr>
            <a:normAutofit/>
          </a:bodyPr>
          <a:lstStyle/>
          <a:p>
            <a:pPr marL="514350" indent="-514350" algn="just">
              <a:buFont typeface="+mj-lt"/>
              <a:buAutoNum type="arabicParenR"/>
            </a:pPr>
            <a:r>
              <a:rPr lang="es-ES" dirty="0" smtClean="0"/>
              <a:t>Menores presiones máximas y por lo tanto funcionamiento más suave.</a:t>
            </a:r>
          </a:p>
          <a:p>
            <a:pPr marL="514350" indent="-514350" algn="just">
              <a:buFont typeface="+mj-lt"/>
              <a:buAutoNum type="arabicParenR"/>
            </a:pPr>
            <a:r>
              <a:rPr lang="es-ES" dirty="0" smtClean="0"/>
              <a:t>Menores presiones de inyección.</a:t>
            </a:r>
          </a:p>
          <a:p>
            <a:pPr marL="514350" indent="-514350" algn="just">
              <a:buFont typeface="+mj-lt"/>
              <a:buAutoNum type="arabicParenR"/>
            </a:pPr>
            <a:r>
              <a:rPr lang="es-ES" dirty="0" smtClean="0"/>
              <a:t>Inyectores de agujero único.</a:t>
            </a:r>
          </a:p>
          <a:p>
            <a:pPr marL="514350" indent="-514350" algn="just">
              <a:buFont typeface="+mj-lt"/>
              <a:buAutoNum type="arabicParenR"/>
            </a:pPr>
            <a:r>
              <a:rPr lang="es-ES" dirty="0" smtClean="0"/>
              <a:t>Posibilidad de alcanzar regímenes de rotación más altos y por lo tanto potencias específicas superiores (en los motores de pequeñas cilindrada).</a:t>
            </a:r>
            <a:endParaRPr lang="es-AR"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COMPARACION ENTRE MOTORES DE INYECCION DIRECTA E INDIRECTA</a:t>
            </a:r>
            <a:endParaRPr lang="es-ES" sz="3200" dirty="0"/>
          </a:p>
        </p:txBody>
      </p:sp>
      <p:sp>
        <p:nvSpPr>
          <p:cNvPr id="5" name="4 Marcador de texto"/>
          <p:cNvSpPr>
            <a:spLocks noGrp="1"/>
          </p:cNvSpPr>
          <p:nvPr>
            <p:ph type="body" idx="1"/>
          </p:nvPr>
        </p:nvSpPr>
        <p:spPr>
          <a:xfrm>
            <a:off x="428596" y="2143116"/>
            <a:ext cx="4040188" cy="639762"/>
          </a:xfrm>
          <a:ln>
            <a:solidFill>
              <a:schemeClr val="tx1"/>
            </a:solidFill>
          </a:ln>
        </p:spPr>
        <p:txBody>
          <a:bodyPr anchor="ctr" anchorCtr="0"/>
          <a:lstStyle/>
          <a:p>
            <a:pPr algn="ctr"/>
            <a:r>
              <a:rPr lang="es-ES" dirty="0" smtClean="0"/>
              <a:t>CARACTERISTICAS</a:t>
            </a:r>
            <a:endParaRPr lang="es-AR" dirty="0"/>
          </a:p>
        </p:txBody>
      </p:sp>
      <p:sp>
        <p:nvSpPr>
          <p:cNvPr id="6" name="5 Marcador de contenido"/>
          <p:cNvSpPr>
            <a:spLocks noGrp="1"/>
          </p:cNvSpPr>
          <p:nvPr>
            <p:ph sz="half" idx="2"/>
          </p:nvPr>
        </p:nvSpPr>
        <p:spPr>
          <a:xfrm>
            <a:off x="428596" y="2786058"/>
            <a:ext cx="4040188" cy="3429024"/>
          </a:xfrm>
          <a:ln>
            <a:solidFill>
              <a:schemeClr val="tx1"/>
            </a:solidFill>
          </a:ln>
        </p:spPr>
        <p:txBody>
          <a:bodyPr/>
          <a:lstStyle/>
          <a:p>
            <a:pPr marL="457200" indent="-457200">
              <a:buFont typeface="+mj-lt"/>
              <a:buAutoNum type="arabicPeriod"/>
            </a:pPr>
            <a:r>
              <a:rPr lang="es-ES" dirty="0" smtClean="0"/>
              <a:t>Potencia específica</a:t>
            </a:r>
          </a:p>
          <a:p>
            <a:pPr marL="457200" indent="-457200">
              <a:buFont typeface="+mj-lt"/>
              <a:buAutoNum type="arabicPeriod"/>
            </a:pPr>
            <a:r>
              <a:rPr lang="es-ES" dirty="0" smtClean="0"/>
              <a:t>Consumo específico</a:t>
            </a:r>
          </a:p>
          <a:p>
            <a:pPr marL="457200" indent="-457200">
              <a:buFont typeface="+mj-lt"/>
              <a:buAutoNum type="arabicPeriod"/>
            </a:pPr>
            <a:r>
              <a:rPr lang="es-ES" dirty="0" smtClean="0"/>
              <a:t>Presión máxima sobre pistón</a:t>
            </a:r>
          </a:p>
          <a:p>
            <a:pPr marL="457200" indent="-457200">
              <a:buFont typeface="+mj-lt"/>
              <a:buAutoNum type="arabicPeriod"/>
            </a:pPr>
            <a:r>
              <a:rPr lang="es-ES" dirty="0" smtClean="0"/>
              <a:t>Arranque</a:t>
            </a:r>
          </a:p>
          <a:p>
            <a:pPr marL="457200" indent="-457200">
              <a:buFont typeface="+mj-lt"/>
              <a:buAutoNum type="arabicPeriod"/>
            </a:pPr>
            <a:r>
              <a:rPr lang="es-ES" dirty="0" smtClean="0"/>
              <a:t>Simplicidad constructiva</a:t>
            </a:r>
          </a:p>
          <a:p>
            <a:pPr marL="457200" indent="-457200">
              <a:buFont typeface="+mj-lt"/>
              <a:buAutoNum type="arabicPeriod"/>
            </a:pPr>
            <a:r>
              <a:rPr lang="es-ES" dirty="0" smtClean="0"/>
              <a:t>Restricciones de proyectos debidas a patentes</a:t>
            </a:r>
            <a:endParaRPr lang="es-AR" dirty="0"/>
          </a:p>
        </p:txBody>
      </p:sp>
      <p:sp>
        <p:nvSpPr>
          <p:cNvPr id="7" name="6 Marcador de texto"/>
          <p:cNvSpPr>
            <a:spLocks noGrp="1"/>
          </p:cNvSpPr>
          <p:nvPr>
            <p:ph type="body" sz="quarter" idx="3"/>
          </p:nvPr>
        </p:nvSpPr>
        <p:spPr>
          <a:xfrm>
            <a:off x="6715140" y="2143116"/>
            <a:ext cx="1971660" cy="639762"/>
          </a:xfrm>
          <a:ln>
            <a:solidFill>
              <a:schemeClr val="tx1"/>
            </a:solidFill>
          </a:ln>
        </p:spPr>
        <p:txBody>
          <a:bodyPr>
            <a:normAutofit fontScale="92500" lnSpcReduction="20000"/>
          </a:bodyPr>
          <a:lstStyle/>
          <a:p>
            <a:pPr algn="ctr"/>
            <a:r>
              <a:rPr lang="es-ES" dirty="0" smtClean="0"/>
              <a:t>INYECCION INDIRECTA</a:t>
            </a:r>
            <a:endParaRPr lang="es-AR" dirty="0"/>
          </a:p>
        </p:txBody>
      </p:sp>
      <p:sp>
        <p:nvSpPr>
          <p:cNvPr id="8" name="7 Marcador de contenido"/>
          <p:cNvSpPr>
            <a:spLocks noGrp="1"/>
          </p:cNvSpPr>
          <p:nvPr>
            <p:ph sz="quarter" idx="4"/>
          </p:nvPr>
        </p:nvSpPr>
        <p:spPr>
          <a:xfrm>
            <a:off x="6715140" y="2786058"/>
            <a:ext cx="1971660" cy="3429024"/>
          </a:xfrm>
          <a:ln>
            <a:solidFill>
              <a:schemeClr val="tx1"/>
            </a:solidFill>
          </a:ln>
        </p:spPr>
        <p:txBody>
          <a:bodyPr/>
          <a:lstStyle/>
          <a:p>
            <a:r>
              <a:rPr lang="es-ES" dirty="0" smtClean="0"/>
              <a:t>Mayor</a:t>
            </a:r>
          </a:p>
          <a:p>
            <a:r>
              <a:rPr lang="es-ES" dirty="0" smtClean="0"/>
              <a:t>Mayor</a:t>
            </a:r>
          </a:p>
          <a:p>
            <a:r>
              <a:rPr lang="es-ES" dirty="0" smtClean="0"/>
              <a:t>Menor</a:t>
            </a:r>
          </a:p>
          <a:p>
            <a:endParaRPr lang="es-ES" dirty="0" smtClean="0"/>
          </a:p>
          <a:p>
            <a:r>
              <a:rPr lang="es-ES" dirty="0" smtClean="0"/>
              <a:t>Peor</a:t>
            </a:r>
          </a:p>
          <a:p>
            <a:r>
              <a:rPr lang="es-ES" dirty="0" smtClean="0"/>
              <a:t>Menor</a:t>
            </a:r>
          </a:p>
          <a:p>
            <a:r>
              <a:rPr lang="es-ES" dirty="0" smtClean="0"/>
              <a:t>Notables</a:t>
            </a:r>
            <a:endParaRPr lang="es-AR" dirty="0"/>
          </a:p>
        </p:txBody>
      </p:sp>
      <p:sp>
        <p:nvSpPr>
          <p:cNvPr id="9" name="6 Marcador de texto"/>
          <p:cNvSpPr txBox="1">
            <a:spLocks/>
          </p:cNvSpPr>
          <p:nvPr/>
        </p:nvSpPr>
        <p:spPr>
          <a:xfrm>
            <a:off x="4714876" y="2143116"/>
            <a:ext cx="1971660" cy="639762"/>
          </a:xfrm>
          <a:prstGeom prst="rect">
            <a:avLst/>
          </a:prstGeom>
          <a:ln>
            <a:solidFill>
              <a:schemeClr val="tx1"/>
            </a:solidFill>
          </a:ln>
        </p:spPr>
        <p:txBody>
          <a:bodyPr vert="horz" lIns="91440" tIns="45720" rIns="91440" bIns="45720" rtlCol="0" anchor="b">
            <a:normAutofit fontScale="92500" lnSpcReduction="2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s-ES" sz="2400" b="1" i="0" u="none" strike="noStrike" kern="1200" cap="none" spc="0" normalizeH="0" baseline="0" noProof="0" dirty="0" smtClean="0">
                <a:ln>
                  <a:noFill/>
                </a:ln>
                <a:solidFill>
                  <a:schemeClr val="tx1"/>
                </a:solidFill>
                <a:effectLst/>
                <a:uLnTx/>
                <a:uFillTx/>
                <a:latin typeface="+mn-lt"/>
                <a:ea typeface="+mn-ea"/>
                <a:cs typeface="+mn-cs"/>
              </a:rPr>
              <a:t>INYECCION DIRECTA</a:t>
            </a:r>
            <a:endParaRPr kumimoji="0" lang="es-AR" sz="2400" b="1" i="0" u="none" strike="noStrike" kern="1200" cap="none" spc="0" normalizeH="0" baseline="0" noProof="0" dirty="0">
              <a:ln>
                <a:noFill/>
              </a:ln>
              <a:solidFill>
                <a:schemeClr val="tx1"/>
              </a:solidFill>
              <a:effectLst/>
              <a:uLnTx/>
              <a:uFillTx/>
              <a:latin typeface="+mn-lt"/>
              <a:ea typeface="+mn-ea"/>
              <a:cs typeface="+mn-cs"/>
            </a:endParaRPr>
          </a:p>
        </p:txBody>
      </p:sp>
      <p:sp>
        <p:nvSpPr>
          <p:cNvPr id="10" name="7 Marcador de contenido"/>
          <p:cNvSpPr txBox="1">
            <a:spLocks/>
          </p:cNvSpPr>
          <p:nvPr/>
        </p:nvSpPr>
        <p:spPr>
          <a:xfrm>
            <a:off x="4714876" y="2786058"/>
            <a:ext cx="1971660" cy="3429024"/>
          </a:xfrm>
          <a:prstGeom prst="rect">
            <a:avLst/>
          </a:prstGeom>
          <a:ln>
            <a:solidFill>
              <a:schemeClr val="tx1"/>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2400" b="0" i="0" u="none" strike="noStrike" kern="1200" cap="none" spc="0" normalizeH="0" baseline="0" noProof="0" dirty="0" smtClean="0">
                <a:ln>
                  <a:noFill/>
                </a:ln>
                <a:solidFill>
                  <a:schemeClr val="tx1"/>
                </a:solidFill>
                <a:effectLst/>
                <a:uLnTx/>
                <a:uFillTx/>
                <a:latin typeface="+mn-lt"/>
                <a:ea typeface="+mn-ea"/>
                <a:cs typeface="+mn-cs"/>
              </a:rPr>
              <a:t>Menor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2400" dirty="0" smtClean="0"/>
              <a:t>Menor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2400" dirty="0" smtClean="0"/>
              <a:t>Mayor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s-ES" sz="24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2400" dirty="0" smtClean="0"/>
              <a:t>Mejor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2400" dirty="0" smtClean="0"/>
              <a:t>Mejor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2400" dirty="0" smtClean="0"/>
              <a:t>Pocas</a:t>
            </a:r>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348880"/>
            <a:ext cx="8229600" cy="1143000"/>
          </a:xfrm>
        </p:spPr>
        <p:txBody>
          <a:bodyPr/>
          <a:lstStyle/>
          <a:p>
            <a:r>
              <a:rPr lang="es-ES" dirty="0" smtClean="0"/>
              <a:t>SISTEMAS DE INYECCION</a:t>
            </a:r>
            <a:endParaRPr lang="es-AR"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FUNCION Y REQUISITOS DE LOS DISPOSITIVOS INYECCION</a:t>
            </a:r>
            <a:endParaRPr lang="es-ES" sz="3200" dirty="0"/>
          </a:p>
        </p:txBody>
      </p:sp>
      <p:sp>
        <p:nvSpPr>
          <p:cNvPr id="4" name="3 Marcador de contenido"/>
          <p:cNvSpPr>
            <a:spLocks noGrp="1"/>
          </p:cNvSpPr>
          <p:nvPr>
            <p:ph idx="1"/>
          </p:nvPr>
        </p:nvSpPr>
        <p:spPr/>
        <p:txBody>
          <a:bodyPr>
            <a:normAutofit lnSpcReduction="10000"/>
          </a:bodyPr>
          <a:lstStyle/>
          <a:p>
            <a:pPr algn="just"/>
            <a:r>
              <a:rPr lang="es-ES" dirty="0" smtClean="0"/>
              <a:t>Proporcionar a cada cilindro en cada ciclo la cantidad de combustible requerido según la carga y velocidad del motor (dosificación).</a:t>
            </a:r>
          </a:p>
          <a:p>
            <a:pPr algn="just"/>
            <a:r>
              <a:rPr lang="es-ES" dirty="0" smtClean="0"/>
              <a:t>Introducir el combustible en el momento preciso.</a:t>
            </a:r>
          </a:p>
          <a:p>
            <a:pPr algn="just"/>
            <a:r>
              <a:rPr lang="es-ES" dirty="0" smtClean="0"/>
              <a:t>Graduar la introducción de combustible. Para un desarrollo regular de la combustión, cada motor necesita un gradiente de inyección especial.</a:t>
            </a:r>
            <a:endParaRPr lang="es-ES"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FUNCION Y REQUISITOS DE LOS DISPOSITIVOS INYECCION</a:t>
            </a:r>
            <a:endParaRPr lang="es-ES" sz="3200" dirty="0"/>
          </a:p>
        </p:txBody>
      </p:sp>
      <p:sp>
        <p:nvSpPr>
          <p:cNvPr id="3" name="2 Marcador de contenido"/>
          <p:cNvSpPr>
            <a:spLocks noGrp="1"/>
          </p:cNvSpPr>
          <p:nvPr>
            <p:ph idx="1"/>
          </p:nvPr>
        </p:nvSpPr>
        <p:spPr>
          <a:xfrm>
            <a:off x="467544" y="1412776"/>
            <a:ext cx="8229600" cy="5256584"/>
          </a:xfrm>
        </p:spPr>
        <p:txBody>
          <a:bodyPr>
            <a:noAutofit/>
          </a:bodyPr>
          <a:lstStyle/>
          <a:p>
            <a:pPr algn="just"/>
            <a:r>
              <a:rPr lang="es-ES" sz="3000" dirty="0" smtClean="0"/>
              <a:t>Subdividir el combustible en gotitas pequeñísimas de la forma más uniforme posible (pulverización).</a:t>
            </a:r>
          </a:p>
          <a:p>
            <a:pPr algn="just"/>
            <a:r>
              <a:rPr lang="es-ES" sz="3000" dirty="0" smtClean="0"/>
              <a:t>Impartir a las gotitas la suficiente energía para que puedan penetrar en la masa de aire comprimido (penetración).</a:t>
            </a:r>
          </a:p>
          <a:p>
            <a:pPr algn="just"/>
            <a:r>
              <a:rPr lang="es-ES" sz="3000" dirty="0" smtClean="0"/>
              <a:t>Distribuir lo más uniforme posible las partículas de combustible en el aire presente en la cámara de combustión de modo que cada una de ellas tenga la posibilidad de reaccionar con el oxígeno necesario para quemarse.</a:t>
            </a:r>
            <a:endParaRPr lang="es-ES" sz="3000" dirty="0"/>
          </a:p>
        </p:txBody>
      </p:sp>
      <p:sp>
        <p:nvSpPr>
          <p:cNvPr id="4" name="3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SISTEMA DE INYECCION SOLIDA (Mecánica)</a:t>
            </a:r>
            <a:endParaRPr lang="es-ES" sz="3200" dirty="0"/>
          </a:p>
        </p:txBody>
      </p:sp>
      <p:sp>
        <p:nvSpPr>
          <p:cNvPr id="3" name="2 Marcador de contenido"/>
          <p:cNvSpPr>
            <a:spLocks noGrp="1"/>
          </p:cNvSpPr>
          <p:nvPr>
            <p:ph idx="1"/>
          </p:nvPr>
        </p:nvSpPr>
        <p:spPr>
          <a:xfrm>
            <a:off x="457200" y="1600200"/>
            <a:ext cx="8229600" cy="4853136"/>
          </a:xfrm>
        </p:spPr>
        <p:txBody>
          <a:bodyPr>
            <a:normAutofit/>
          </a:bodyPr>
          <a:lstStyle/>
          <a:p>
            <a:pPr>
              <a:buFont typeface="Wingdings" pitchFamily="2" charset="2"/>
              <a:buChar char="Ø"/>
            </a:pPr>
            <a:r>
              <a:rPr lang="es-ES" dirty="0" smtClean="0"/>
              <a:t>Acumulación de Presión</a:t>
            </a:r>
          </a:p>
          <a:p>
            <a:pPr>
              <a:buFont typeface="Wingdings" pitchFamily="2" charset="2"/>
              <a:buChar char="Ø"/>
            </a:pPr>
            <a:r>
              <a:rPr lang="es-ES" dirty="0" smtClean="0"/>
              <a:t>Presión Intermitente</a:t>
            </a:r>
          </a:p>
          <a:p>
            <a:pPr lvl="1">
              <a:buFont typeface="Arial" pitchFamily="34" charset="0"/>
              <a:buChar char="•"/>
            </a:pPr>
            <a:r>
              <a:rPr lang="es-ES" dirty="0" smtClean="0"/>
              <a:t>CONDUCTO COMUN</a:t>
            </a:r>
          </a:p>
          <a:p>
            <a:pPr lvl="1">
              <a:buFont typeface="Arial" pitchFamily="34" charset="0"/>
              <a:buChar char="•"/>
            </a:pPr>
            <a:r>
              <a:rPr lang="es-ES" dirty="0" smtClean="0"/>
              <a:t>BOMBA INDIVIDUAL</a:t>
            </a:r>
          </a:p>
          <a:p>
            <a:pPr lvl="2"/>
            <a:r>
              <a:rPr lang="es-ES" dirty="0" smtClean="0"/>
              <a:t>BOMBA SEPARADA Y UN INYECTOR POR CADA CILINDRO</a:t>
            </a:r>
          </a:p>
          <a:p>
            <a:pPr lvl="2"/>
            <a:r>
              <a:rPr lang="es-ES" dirty="0" smtClean="0"/>
              <a:t>BOMBA E INYECTOR COMBINADOS EN UNA SOLA UNIDAD (INYECTOR BOMBA)</a:t>
            </a:r>
          </a:p>
          <a:p>
            <a:pPr lvl="1">
              <a:buFont typeface="Arial" pitchFamily="34" charset="0"/>
              <a:buChar char="•"/>
            </a:pPr>
            <a:r>
              <a:rPr lang="es-ES" dirty="0" smtClean="0"/>
              <a:t>BOMBA POLICILINDROS</a:t>
            </a:r>
          </a:p>
          <a:p>
            <a:pPr lvl="1">
              <a:buFont typeface="Arial" pitchFamily="34" charset="0"/>
              <a:buChar char="•"/>
            </a:pPr>
            <a:r>
              <a:rPr lang="es-ES" dirty="0" smtClean="0"/>
              <a:t>SISTEMA DE DISTRIBUCION</a:t>
            </a:r>
            <a:endParaRPr lang="es-ES" dirty="0"/>
          </a:p>
        </p:txBody>
      </p:sp>
      <p:sp>
        <p:nvSpPr>
          <p:cNvPr id="4" name="3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AR" dirty="0" smtClean="0"/>
              <a:t>CAMARAS DE COMBUSTION</a:t>
            </a:r>
            <a:endParaRPr lang="es-AR" dirty="0"/>
          </a:p>
        </p:txBody>
      </p:sp>
      <p:sp>
        <p:nvSpPr>
          <p:cNvPr id="5" name="4 Marcador de contenido"/>
          <p:cNvSpPr>
            <a:spLocks noGrp="1"/>
          </p:cNvSpPr>
          <p:nvPr>
            <p:ph idx="1"/>
          </p:nvPr>
        </p:nvSpPr>
        <p:spPr>
          <a:xfrm>
            <a:off x="1259632" y="2564904"/>
            <a:ext cx="6264696" cy="2880320"/>
          </a:xfrm>
        </p:spPr>
        <p:txBody>
          <a:bodyPr>
            <a:normAutofit fontScale="85000" lnSpcReduction="10000"/>
          </a:bodyPr>
          <a:lstStyle/>
          <a:p>
            <a:r>
              <a:rPr lang="es-AR" sz="4000" dirty="0" smtClean="0"/>
              <a:t>INYECCION DIRECTA</a:t>
            </a:r>
          </a:p>
          <a:p>
            <a:endParaRPr lang="es-AR" sz="4000" dirty="0" smtClean="0"/>
          </a:p>
          <a:p>
            <a:r>
              <a:rPr lang="es-AR" sz="4000" dirty="0" smtClean="0"/>
              <a:t>INYECCION A PRECAMARAS</a:t>
            </a:r>
          </a:p>
          <a:p>
            <a:endParaRPr lang="es-AR" sz="4000" dirty="0" smtClean="0"/>
          </a:p>
          <a:p>
            <a:pPr>
              <a:buNone/>
            </a:pPr>
            <a:r>
              <a:rPr lang="es-AR" sz="4000" dirty="0" smtClean="0"/>
              <a:t>Relación S/V (Superficie Volumen)</a:t>
            </a:r>
            <a:endParaRPr lang="es-AR" sz="4000"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274638"/>
            <a:ext cx="8229600" cy="922114"/>
          </a:xfrm>
        </p:spPr>
        <p:txBody>
          <a:bodyPr>
            <a:normAutofit/>
          </a:bodyPr>
          <a:lstStyle/>
          <a:p>
            <a:r>
              <a:rPr lang="es-ES" sz="3200" dirty="0" smtClean="0"/>
              <a:t>SISTEMA DE COLECTOR O CONDUCTOR COMUN</a:t>
            </a:r>
            <a:endParaRPr lang="es-ES" sz="3200" dirty="0"/>
          </a:p>
        </p:txBody>
      </p:sp>
      <p:pic>
        <p:nvPicPr>
          <p:cNvPr id="22530" name="Picture 2"/>
          <p:cNvPicPr>
            <a:picLocks noChangeAspect="1" noChangeArrowheads="1"/>
          </p:cNvPicPr>
          <p:nvPr/>
        </p:nvPicPr>
        <p:blipFill>
          <a:blip r:embed="rId2" cstate="print"/>
          <a:srcRect/>
          <a:stretch>
            <a:fillRect/>
          </a:stretch>
        </p:blipFill>
        <p:spPr bwMode="auto">
          <a:xfrm>
            <a:off x="1187624" y="1412776"/>
            <a:ext cx="6840760" cy="5141770"/>
          </a:xfrm>
          <a:prstGeom prst="rect">
            <a:avLst/>
          </a:prstGeom>
          <a:noFill/>
          <a:ln w="9525">
            <a:solidFill>
              <a:schemeClr val="tx1"/>
            </a:solidFill>
            <a:miter lim="800000"/>
            <a:headEnd/>
            <a:tailEnd/>
          </a:ln>
          <a:effectLst/>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467544" y="2132856"/>
            <a:ext cx="8208912" cy="3539430"/>
          </a:xfrm>
          <a:prstGeom prst="rect">
            <a:avLst/>
          </a:prstGeom>
          <a:noFill/>
          <a:ln w="9525">
            <a:noFill/>
            <a:miter lim="800000"/>
            <a:headEnd/>
            <a:tailEnd/>
          </a:ln>
          <a:effectLst/>
        </p:spPr>
        <p:txBody>
          <a:bodyPr wrap="square">
            <a:spAutoFit/>
          </a:bodyPr>
          <a:lstStyle/>
          <a:p>
            <a:pPr algn="ctr"/>
            <a:r>
              <a:rPr lang="es-ES_tradnl" sz="3200" dirty="0"/>
              <a:t>Una bomba única suministra el combustible a </a:t>
            </a:r>
            <a:r>
              <a:rPr lang="es-ES_tradnl" sz="3200" dirty="0" smtClean="0"/>
              <a:t>los inyectores </a:t>
            </a:r>
            <a:r>
              <a:rPr lang="es-ES_tradnl" sz="3200" dirty="0"/>
              <a:t>a presión constante.</a:t>
            </a:r>
          </a:p>
          <a:p>
            <a:pPr algn="ctr"/>
            <a:endParaRPr lang="es-ES_tradnl" sz="3200" dirty="0"/>
          </a:p>
          <a:p>
            <a:pPr algn="ctr"/>
            <a:r>
              <a:rPr lang="es-ES_tradnl" sz="3200" dirty="0"/>
              <a:t>Una cuña reguladora ajusta el mecanismo</a:t>
            </a:r>
          </a:p>
          <a:p>
            <a:pPr algn="ctr"/>
            <a:r>
              <a:rPr lang="es-ES_tradnl" sz="3200" dirty="0"/>
              <a:t> de los inyectores para fijar la cantidad, y el</a:t>
            </a:r>
          </a:p>
          <a:p>
            <a:pPr algn="ctr"/>
            <a:r>
              <a:rPr lang="es-ES_tradnl" sz="3200" dirty="0"/>
              <a:t> momento o comienzo de la </a:t>
            </a:r>
            <a:r>
              <a:rPr lang="es-ES_tradnl" sz="3200" dirty="0">
                <a:solidFill>
                  <a:srgbClr val="FF0066"/>
                </a:solidFill>
              </a:rPr>
              <a:t>inyección</a:t>
            </a:r>
            <a:endParaRPr lang="es-ES_tradnl" sz="3200" dirty="0"/>
          </a:p>
          <a:p>
            <a:pPr algn="ctr"/>
            <a:r>
              <a:rPr lang="es-ES_tradnl" sz="3200" dirty="0"/>
              <a:t> esta dado </a:t>
            </a:r>
            <a:r>
              <a:rPr lang="es-ES_tradnl" sz="3200" dirty="0">
                <a:solidFill>
                  <a:srgbClr val="FF0066"/>
                </a:solidFill>
              </a:rPr>
              <a:t>mecánicamente</a:t>
            </a:r>
          </a:p>
        </p:txBody>
      </p:sp>
      <p:sp>
        <p:nvSpPr>
          <p:cNvPr id="7" name="6 Título"/>
          <p:cNvSpPr>
            <a:spLocks noGrp="1"/>
          </p:cNvSpPr>
          <p:nvPr>
            <p:ph type="title"/>
          </p:nvPr>
        </p:nvSpPr>
        <p:spPr/>
        <p:txBody>
          <a:bodyPr>
            <a:normAutofit fontScale="90000"/>
          </a:bodyPr>
          <a:lstStyle/>
          <a:p>
            <a:r>
              <a:rPr lang="es-AR" dirty="0" smtClean="0"/>
              <a:t>BOMBA UNICA CON LIMITADORA DE PRESION</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Turbinas de gas bmp\s, de inyeccion.JPG"/>
          <p:cNvPicPr>
            <a:picLocks noChangeAspect="1" noChangeArrowheads="1"/>
          </p:cNvPicPr>
          <p:nvPr/>
        </p:nvPicPr>
        <p:blipFill>
          <a:blip r:embed="rId2" cstate="print"/>
          <a:srcRect/>
          <a:stretch>
            <a:fillRect/>
          </a:stretch>
        </p:blipFill>
        <p:spPr bwMode="auto">
          <a:xfrm>
            <a:off x="2422525" y="1219200"/>
            <a:ext cx="4151313" cy="4267200"/>
          </a:xfrm>
          <a:prstGeom prst="rect">
            <a:avLst/>
          </a:prstGeom>
          <a:noFill/>
        </p:spPr>
      </p:pic>
      <p:sp>
        <p:nvSpPr>
          <p:cNvPr id="2051" name="Text Box 3"/>
          <p:cNvSpPr txBox="1">
            <a:spLocks noChangeArrowheads="1"/>
          </p:cNvSpPr>
          <p:nvPr/>
        </p:nvSpPr>
        <p:spPr bwMode="auto">
          <a:xfrm>
            <a:off x="3336925" y="5451475"/>
            <a:ext cx="1098550" cy="457200"/>
          </a:xfrm>
          <a:prstGeom prst="rect">
            <a:avLst/>
          </a:prstGeom>
          <a:noFill/>
          <a:ln w="9525">
            <a:noFill/>
            <a:miter lim="800000"/>
            <a:headEnd/>
            <a:tailEnd/>
          </a:ln>
          <a:effectLst/>
        </p:spPr>
        <p:txBody>
          <a:bodyPr wrap="none">
            <a:spAutoFit/>
          </a:bodyPr>
          <a:lstStyle/>
          <a:p>
            <a:r>
              <a:rPr lang="es-ES_tradnl" sz="2400" b="0">
                <a:latin typeface="Times New Roman" charset="0"/>
              </a:rPr>
              <a:t>	</a:t>
            </a:r>
          </a:p>
        </p:txBody>
      </p:sp>
      <p:sp>
        <p:nvSpPr>
          <p:cNvPr id="2053" name="Text Box 5"/>
          <p:cNvSpPr txBox="1">
            <a:spLocks noChangeArrowheads="1"/>
          </p:cNvSpPr>
          <p:nvPr/>
        </p:nvSpPr>
        <p:spPr bwMode="auto">
          <a:xfrm>
            <a:off x="3733800" y="5257800"/>
            <a:ext cx="1347788" cy="336550"/>
          </a:xfrm>
          <a:prstGeom prst="rect">
            <a:avLst/>
          </a:prstGeom>
          <a:solidFill>
            <a:schemeClr val="folHlink"/>
          </a:solidFill>
          <a:ln w="9525">
            <a:noFill/>
            <a:miter lim="800000"/>
            <a:headEnd/>
            <a:tailEnd/>
          </a:ln>
          <a:effectLst/>
        </p:spPr>
        <p:txBody>
          <a:bodyPr wrap="none">
            <a:spAutoFit/>
          </a:bodyPr>
          <a:lstStyle/>
          <a:p>
            <a:r>
              <a:rPr lang="es-ES_tradnl"/>
              <a:t>Eje de levas</a:t>
            </a:r>
          </a:p>
        </p:txBody>
      </p:sp>
      <p:sp>
        <p:nvSpPr>
          <p:cNvPr id="2054" name="Text Box 6"/>
          <p:cNvSpPr txBox="1">
            <a:spLocks noChangeArrowheads="1"/>
          </p:cNvSpPr>
          <p:nvPr/>
        </p:nvSpPr>
        <p:spPr bwMode="auto">
          <a:xfrm>
            <a:off x="2193925" y="4632325"/>
            <a:ext cx="2374900" cy="336550"/>
          </a:xfrm>
          <a:prstGeom prst="rect">
            <a:avLst/>
          </a:prstGeom>
          <a:solidFill>
            <a:schemeClr val="folHlink"/>
          </a:solidFill>
          <a:ln w="9525">
            <a:noFill/>
            <a:miter lim="800000"/>
            <a:headEnd/>
            <a:tailEnd/>
          </a:ln>
          <a:effectLst/>
        </p:spPr>
        <p:txBody>
          <a:bodyPr wrap="none">
            <a:spAutoFit/>
          </a:bodyPr>
          <a:lstStyle/>
          <a:p>
            <a:r>
              <a:rPr lang="es-ES_tradnl"/>
              <a:t>Bomba de alta Presión</a:t>
            </a:r>
          </a:p>
        </p:txBody>
      </p:sp>
      <p:sp>
        <p:nvSpPr>
          <p:cNvPr id="2055" name="Text Box 7"/>
          <p:cNvSpPr txBox="1">
            <a:spLocks noChangeArrowheads="1"/>
          </p:cNvSpPr>
          <p:nvPr/>
        </p:nvSpPr>
        <p:spPr bwMode="auto">
          <a:xfrm>
            <a:off x="1524000" y="3733800"/>
            <a:ext cx="1008063" cy="336550"/>
          </a:xfrm>
          <a:prstGeom prst="rect">
            <a:avLst/>
          </a:prstGeom>
          <a:solidFill>
            <a:schemeClr val="folHlink"/>
          </a:solidFill>
          <a:ln w="9525">
            <a:noFill/>
            <a:miter lim="800000"/>
            <a:headEnd/>
            <a:tailEnd/>
          </a:ln>
          <a:effectLst/>
        </p:spPr>
        <p:txBody>
          <a:bodyPr wrap="none">
            <a:spAutoFit/>
          </a:bodyPr>
          <a:lstStyle/>
          <a:p>
            <a:r>
              <a:rPr lang="es-ES_tradnl"/>
              <a:t>Colector</a:t>
            </a:r>
          </a:p>
        </p:txBody>
      </p:sp>
      <p:sp>
        <p:nvSpPr>
          <p:cNvPr id="2056" name="Text Box 8"/>
          <p:cNvSpPr txBox="1">
            <a:spLocks noChangeArrowheads="1"/>
          </p:cNvSpPr>
          <p:nvPr/>
        </p:nvSpPr>
        <p:spPr bwMode="auto">
          <a:xfrm>
            <a:off x="6308725" y="3565525"/>
            <a:ext cx="2219325" cy="581025"/>
          </a:xfrm>
          <a:prstGeom prst="rect">
            <a:avLst/>
          </a:prstGeom>
          <a:solidFill>
            <a:schemeClr val="folHlink"/>
          </a:solidFill>
          <a:ln w="9525">
            <a:noFill/>
            <a:miter lim="800000"/>
            <a:headEnd/>
            <a:tailEnd/>
          </a:ln>
          <a:effectLst/>
        </p:spPr>
        <p:txBody>
          <a:bodyPr wrap="none">
            <a:spAutoFit/>
          </a:bodyPr>
          <a:lstStyle/>
          <a:p>
            <a:r>
              <a:rPr lang="es-ES_tradnl"/>
              <a:t>Válvula limitadora de</a:t>
            </a:r>
          </a:p>
          <a:p>
            <a:r>
              <a:rPr lang="es-ES_tradnl"/>
              <a:t> presión</a:t>
            </a:r>
          </a:p>
        </p:txBody>
      </p:sp>
      <p:sp>
        <p:nvSpPr>
          <p:cNvPr id="2057" name="Text Box 9"/>
          <p:cNvSpPr txBox="1">
            <a:spLocks noChangeArrowheads="1"/>
          </p:cNvSpPr>
          <p:nvPr/>
        </p:nvSpPr>
        <p:spPr bwMode="auto">
          <a:xfrm>
            <a:off x="4479925" y="2117725"/>
            <a:ext cx="2330450" cy="336550"/>
          </a:xfrm>
          <a:prstGeom prst="rect">
            <a:avLst/>
          </a:prstGeom>
          <a:solidFill>
            <a:schemeClr val="folHlink"/>
          </a:solidFill>
          <a:ln w="9525">
            <a:noFill/>
            <a:miter lim="800000"/>
            <a:headEnd/>
            <a:tailEnd/>
          </a:ln>
          <a:effectLst/>
        </p:spPr>
        <p:txBody>
          <a:bodyPr wrap="none">
            <a:spAutoFit/>
          </a:bodyPr>
          <a:lstStyle/>
          <a:p>
            <a:r>
              <a:rPr lang="es-ES_tradnl"/>
              <a:t>Salida de combustible</a:t>
            </a:r>
          </a:p>
        </p:txBody>
      </p:sp>
      <p:sp>
        <p:nvSpPr>
          <p:cNvPr id="2058" name="Text Box 10"/>
          <p:cNvSpPr txBox="1">
            <a:spLocks noChangeArrowheads="1"/>
          </p:cNvSpPr>
          <p:nvPr/>
        </p:nvSpPr>
        <p:spPr bwMode="auto">
          <a:xfrm>
            <a:off x="3794125" y="1355725"/>
            <a:ext cx="974725" cy="336550"/>
          </a:xfrm>
          <a:prstGeom prst="rect">
            <a:avLst/>
          </a:prstGeom>
          <a:solidFill>
            <a:schemeClr val="folHlink"/>
          </a:solidFill>
          <a:ln w="9525">
            <a:noFill/>
            <a:miter lim="800000"/>
            <a:headEnd/>
            <a:tailEnd/>
          </a:ln>
          <a:effectLst/>
        </p:spPr>
        <p:txBody>
          <a:bodyPr wrap="none">
            <a:spAutoFit/>
          </a:bodyPr>
          <a:lstStyle/>
          <a:p>
            <a:r>
              <a:rPr lang="es-ES_tradnl"/>
              <a:t>Inyector</a:t>
            </a:r>
          </a:p>
        </p:txBody>
      </p:sp>
      <p:sp>
        <p:nvSpPr>
          <p:cNvPr id="2059" name="Text Box 11"/>
          <p:cNvSpPr txBox="1">
            <a:spLocks noChangeArrowheads="1"/>
          </p:cNvSpPr>
          <p:nvPr/>
        </p:nvSpPr>
        <p:spPr bwMode="auto">
          <a:xfrm>
            <a:off x="1965325" y="3184525"/>
            <a:ext cx="646113" cy="336550"/>
          </a:xfrm>
          <a:prstGeom prst="rect">
            <a:avLst/>
          </a:prstGeom>
          <a:solidFill>
            <a:schemeClr val="folHlink"/>
          </a:solidFill>
          <a:ln w="9525">
            <a:noFill/>
            <a:miter lim="800000"/>
            <a:headEnd/>
            <a:tailEnd/>
          </a:ln>
          <a:effectLst/>
        </p:spPr>
        <p:txBody>
          <a:bodyPr wrap="none">
            <a:spAutoFit/>
          </a:bodyPr>
          <a:lstStyle/>
          <a:p>
            <a:r>
              <a:rPr lang="es-ES_tradnl"/>
              <a:t>Leva</a:t>
            </a:r>
          </a:p>
        </p:txBody>
      </p:sp>
      <p:sp>
        <p:nvSpPr>
          <p:cNvPr id="2060" name="Text Box 12"/>
          <p:cNvSpPr txBox="1">
            <a:spLocks noChangeArrowheads="1"/>
          </p:cNvSpPr>
          <p:nvPr/>
        </p:nvSpPr>
        <p:spPr bwMode="auto">
          <a:xfrm>
            <a:off x="1584325" y="1889125"/>
            <a:ext cx="1639888" cy="336550"/>
          </a:xfrm>
          <a:prstGeom prst="rect">
            <a:avLst/>
          </a:prstGeom>
          <a:solidFill>
            <a:schemeClr val="folHlink"/>
          </a:solidFill>
          <a:ln w="9525">
            <a:noFill/>
            <a:miter lim="800000"/>
            <a:headEnd/>
            <a:tailEnd/>
          </a:ln>
          <a:effectLst/>
        </p:spPr>
        <p:txBody>
          <a:bodyPr wrap="none">
            <a:spAutoFit/>
          </a:bodyPr>
          <a:lstStyle/>
          <a:p>
            <a:r>
              <a:rPr lang="es-ES_tradnl"/>
              <a:t>Accionamiento</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0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0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0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05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nimBg="1" autoUpdateAnimBg="0"/>
      <p:bldP spid="2054" grpId="0" animBg="1" autoUpdateAnimBg="0"/>
      <p:bldP spid="2055" grpId="0" animBg="1" autoUpdateAnimBg="0"/>
      <p:bldP spid="2056" grpId="0" animBg="1" autoUpdateAnimBg="0"/>
      <p:bldP spid="2057" grpId="0" animBg="1" autoUpdateAnimBg="0"/>
      <p:bldP spid="2058" grpId="0" animBg="1" autoUpdateAnimBg="0"/>
      <p:bldP spid="2059" grpId="0" animBg="1" autoUpdateAnimBg="0"/>
      <p:bldP spid="2060"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683568" y="2348880"/>
            <a:ext cx="7848873" cy="3046988"/>
          </a:xfrm>
          <a:prstGeom prst="rect">
            <a:avLst/>
          </a:prstGeom>
          <a:noFill/>
          <a:ln w="9525">
            <a:noFill/>
            <a:miter lim="800000"/>
            <a:headEnd/>
            <a:tailEnd/>
          </a:ln>
          <a:effectLst/>
        </p:spPr>
        <p:txBody>
          <a:bodyPr wrap="square">
            <a:spAutoFit/>
          </a:bodyPr>
          <a:lstStyle/>
          <a:p>
            <a:pPr algn="ctr"/>
            <a:r>
              <a:rPr lang="es-ES_tradnl" sz="3200" dirty="0"/>
              <a:t>El sistema de </a:t>
            </a:r>
            <a:r>
              <a:rPr lang="es-ES_tradnl" sz="3200" dirty="0">
                <a:solidFill>
                  <a:srgbClr val="FF0066"/>
                </a:solidFill>
              </a:rPr>
              <a:t>presión regulada</a:t>
            </a:r>
            <a:r>
              <a:rPr lang="es-ES_tradnl" sz="3200" dirty="0"/>
              <a:t> tiene </a:t>
            </a:r>
            <a:r>
              <a:rPr lang="es-ES_tradnl" sz="3200" dirty="0" smtClean="0"/>
              <a:t>una bomba </a:t>
            </a:r>
            <a:r>
              <a:rPr lang="es-ES_tradnl" sz="3200" dirty="0"/>
              <a:t>que mantiene fija la presión en todo el sistema .</a:t>
            </a:r>
          </a:p>
          <a:p>
            <a:pPr algn="ctr"/>
            <a:endParaRPr lang="es-ES_tradnl" sz="3200" dirty="0"/>
          </a:p>
          <a:p>
            <a:pPr algn="ctr"/>
            <a:r>
              <a:rPr lang="es-ES_tradnl" sz="3200" dirty="0"/>
              <a:t>Válvulas de escape y de regulación aseguran</a:t>
            </a:r>
          </a:p>
          <a:p>
            <a:pPr algn="ctr"/>
            <a:r>
              <a:rPr lang="es-ES_tradnl" sz="3200" dirty="0"/>
              <a:t> la cantidad y el momento de </a:t>
            </a:r>
            <a:r>
              <a:rPr lang="es-ES_tradnl" sz="3200" dirty="0" smtClean="0"/>
              <a:t>la </a:t>
            </a:r>
            <a:r>
              <a:rPr lang="es-ES_tradnl" sz="3200" dirty="0" err="1" smtClean="0">
                <a:solidFill>
                  <a:srgbClr val="FF0066"/>
                </a:solidFill>
              </a:rPr>
              <a:t>inyeccion</a:t>
            </a:r>
            <a:endParaRPr lang="es-ES_tradnl" sz="3200" dirty="0"/>
          </a:p>
        </p:txBody>
      </p:sp>
      <p:sp>
        <p:nvSpPr>
          <p:cNvPr id="3" name="2 Título"/>
          <p:cNvSpPr>
            <a:spLocks noGrp="1"/>
          </p:cNvSpPr>
          <p:nvPr>
            <p:ph type="title"/>
          </p:nvPr>
        </p:nvSpPr>
        <p:spPr/>
        <p:txBody>
          <a:bodyPr>
            <a:normAutofit fontScale="90000"/>
          </a:bodyPr>
          <a:lstStyle/>
          <a:p>
            <a:r>
              <a:rPr lang="es-AR" dirty="0" smtClean="0"/>
              <a:t>BOMBA UNICA CON PRESION REGULADA </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Turbinas de gas bmp\s, de inyeccion1.JPG"/>
          <p:cNvPicPr>
            <a:picLocks noChangeAspect="1" noChangeArrowheads="1"/>
          </p:cNvPicPr>
          <p:nvPr/>
        </p:nvPicPr>
        <p:blipFill>
          <a:blip r:embed="rId2" cstate="print"/>
          <a:srcRect/>
          <a:stretch>
            <a:fillRect/>
          </a:stretch>
        </p:blipFill>
        <p:spPr bwMode="auto">
          <a:xfrm>
            <a:off x="2451100" y="1219200"/>
            <a:ext cx="4241800" cy="4419600"/>
          </a:xfrm>
          <a:prstGeom prst="rect">
            <a:avLst/>
          </a:prstGeom>
          <a:noFill/>
        </p:spPr>
      </p:pic>
      <p:sp>
        <p:nvSpPr>
          <p:cNvPr id="4099" name="Text Box 3"/>
          <p:cNvSpPr txBox="1">
            <a:spLocks noChangeArrowheads="1"/>
          </p:cNvSpPr>
          <p:nvPr/>
        </p:nvSpPr>
        <p:spPr bwMode="auto">
          <a:xfrm>
            <a:off x="4403725" y="1584325"/>
            <a:ext cx="3584575" cy="336550"/>
          </a:xfrm>
          <a:prstGeom prst="rect">
            <a:avLst/>
          </a:prstGeom>
          <a:solidFill>
            <a:schemeClr val="folHlink"/>
          </a:solidFill>
          <a:ln w="9525">
            <a:noFill/>
            <a:miter lim="800000"/>
            <a:headEnd/>
            <a:tailEnd/>
          </a:ln>
          <a:effectLst/>
        </p:spPr>
        <p:txBody>
          <a:bodyPr wrap="none">
            <a:spAutoFit/>
          </a:bodyPr>
          <a:lstStyle/>
          <a:p>
            <a:r>
              <a:rPr lang="es-ES_tradnl"/>
              <a:t>Válvula de pulverización de resorte</a:t>
            </a:r>
          </a:p>
        </p:txBody>
      </p:sp>
      <p:sp>
        <p:nvSpPr>
          <p:cNvPr id="4100" name="Text Box 4"/>
          <p:cNvSpPr txBox="1">
            <a:spLocks noChangeArrowheads="1"/>
          </p:cNvSpPr>
          <p:nvPr/>
        </p:nvSpPr>
        <p:spPr bwMode="auto">
          <a:xfrm>
            <a:off x="1431925" y="4022725"/>
            <a:ext cx="1368425" cy="336550"/>
          </a:xfrm>
          <a:prstGeom prst="rect">
            <a:avLst/>
          </a:prstGeom>
          <a:solidFill>
            <a:schemeClr val="folHlink"/>
          </a:solidFill>
          <a:ln w="9525">
            <a:noFill/>
            <a:miter lim="800000"/>
            <a:headEnd/>
            <a:tailEnd/>
          </a:ln>
          <a:effectLst/>
        </p:spPr>
        <p:txBody>
          <a:bodyPr wrap="none">
            <a:spAutoFit/>
          </a:bodyPr>
          <a:lstStyle/>
          <a:p>
            <a:r>
              <a:rPr lang="es-ES_tradnl"/>
              <a:t>Acumulador</a:t>
            </a:r>
          </a:p>
        </p:txBody>
      </p:sp>
      <p:sp>
        <p:nvSpPr>
          <p:cNvPr id="4101" name="Text Box 5"/>
          <p:cNvSpPr txBox="1">
            <a:spLocks noChangeArrowheads="1"/>
          </p:cNvSpPr>
          <p:nvPr/>
        </p:nvSpPr>
        <p:spPr bwMode="auto">
          <a:xfrm>
            <a:off x="1431925" y="2803525"/>
            <a:ext cx="2273300" cy="581025"/>
          </a:xfrm>
          <a:prstGeom prst="rect">
            <a:avLst/>
          </a:prstGeom>
          <a:solidFill>
            <a:schemeClr val="folHlink"/>
          </a:solidFill>
          <a:ln w="9525">
            <a:noFill/>
            <a:miter lim="800000"/>
            <a:headEnd/>
            <a:tailEnd/>
          </a:ln>
          <a:effectLst/>
        </p:spPr>
        <p:txBody>
          <a:bodyPr wrap="none">
            <a:spAutoFit/>
          </a:bodyPr>
          <a:lstStyle/>
          <a:p>
            <a:r>
              <a:rPr lang="es-ES_tradnl"/>
              <a:t>Válvula de regulación</a:t>
            </a:r>
          </a:p>
          <a:p>
            <a:r>
              <a:rPr lang="es-ES_tradnl"/>
              <a:t>de presión</a:t>
            </a:r>
          </a:p>
        </p:txBody>
      </p:sp>
      <p:sp>
        <p:nvSpPr>
          <p:cNvPr id="4102" name="Text Box 6"/>
          <p:cNvSpPr txBox="1">
            <a:spLocks noChangeArrowheads="1"/>
          </p:cNvSpPr>
          <p:nvPr/>
        </p:nvSpPr>
        <p:spPr bwMode="auto">
          <a:xfrm>
            <a:off x="4403725" y="2498725"/>
            <a:ext cx="2376488" cy="336550"/>
          </a:xfrm>
          <a:prstGeom prst="rect">
            <a:avLst/>
          </a:prstGeom>
          <a:solidFill>
            <a:schemeClr val="folHlink"/>
          </a:solidFill>
          <a:ln w="9525">
            <a:noFill/>
            <a:miter lim="800000"/>
            <a:headEnd/>
            <a:tailEnd/>
          </a:ln>
          <a:effectLst/>
        </p:spPr>
        <p:txBody>
          <a:bodyPr wrap="none">
            <a:spAutoFit/>
          </a:bodyPr>
          <a:lstStyle/>
          <a:p>
            <a:r>
              <a:rPr lang="es-ES_tradnl"/>
              <a:t>Salida a los inyectores</a:t>
            </a:r>
          </a:p>
        </p:txBody>
      </p:sp>
      <p:sp>
        <p:nvSpPr>
          <p:cNvPr id="4103" name="Text Box 7"/>
          <p:cNvSpPr txBox="1">
            <a:spLocks noChangeArrowheads="1"/>
          </p:cNvSpPr>
          <p:nvPr/>
        </p:nvSpPr>
        <p:spPr bwMode="auto">
          <a:xfrm>
            <a:off x="4784725" y="4860925"/>
            <a:ext cx="3051175" cy="336550"/>
          </a:xfrm>
          <a:prstGeom prst="rect">
            <a:avLst/>
          </a:prstGeom>
          <a:solidFill>
            <a:schemeClr val="folHlink"/>
          </a:solidFill>
          <a:ln w="9525">
            <a:noFill/>
            <a:miter lim="800000"/>
            <a:headEnd/>
            <a:tailEnd/>
          </a:ln>
          <a:effectLst/>
        </p:spPr>
        <p:txBody>
          <a:bodyPr wrap="none">
            <a:spAutoFit/>
          </a:bodyPr>
          <a:lstStyle/>
          <a:p>
            <a:r>
              <a:rPr lang="es-ES_tradnl"/>
              <a:t>Bomba de presión controlada</a:t>
            </a:r>
          </a:p>
        </p:txBody>
      </p:sp>
      <p:sp>
        <p:nvSpPr>
          <p:cNvPr id="4104" name="Text Box 8"/>
          <p:cNvSpPr txBox="1">
            <a:spLocks noChangeArrowheads="1"/>
          </p:cNvSpPr>
          <p:nvPr/>
        </p:nvSpPr>
        <p:spPr bwMode="auto">
          <a:xfrm>
            <a:off x="1508125" y="5241925"/>
            <a:ext cx="2487613" cy="336550"/>
          </a:xfrm>
          <a:prstGeom prst="rect">
            <a:avLst/>
          </a:prstGeom>
          <a:solidFill>
            <a:schemeClr val="folHlink"/>
          </a:solidFill>
          <a:ln w="9525">
            <a:noFill/>
            <a:miter lim="800000"/>
            <a:headEnd/>
            <a:tailEnd/>
          </a:ln>
          <a:effectLst/>
        </p:spPr>
        <p:txBody>
          <a:bodyPr wrap="none">
            <a:spAutoFit/>
          </a:bodyPr>
          <a:lstStyle/>
          <a:p>
            <a:r>
              <a:rPr lang="es-ES_tradnl"/>
              <a:t>Entrada de combustible</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1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1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autoUpdateAnimBg="0"/>
      <p:bldP spid="4100" grpId="0" animBg="1" autoUpdateAnimBg="0"/>
      <p:bldP spid="4101" grpId="0" animBg="1" autoUpdateAnimBg="0"/>
      <p:bldP spid="4102" grpId="0" animBg="1" autoUpdateAnimBg="0"/>
      <p:bldP spid="4104"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755576" y="2636912"/>
            <a:ext cx="7776864" cy="2227263"/>
          </a:xfrm>
          <a:prstGeom prst="rect">
            <a:avLst/>
          </a:prstGeom>
          <a:noFill/>
          <a:ln w="9525">
            <a:noFill/>
            <a:miter lim="800000"/>
            <a:headEnd/>
            <a:tailEnd/>
          </a:ln>
          <a:effectLst/>
        </p:spPr>
        <p:txBody>
          <a:bodyPr wrap="square">
            <a:spAutoFit/>
          </a:bodyPr>
          <a:lstStyle/>
          <a:p>
            <a:pPr algn="ctr"/>
            <a:r>
              <a:rPr lang="es-ES_tradnl" sz="2800" dirty="0"/>
              <a:t>Una bomba individual para cada cilindro</a:t>
            </a:r>
          </a:p>
          <a:p>
            <a:pPr algn="ctr"/>
            <a:r>
              <a:rPr lang="es-ES_tradnl" sz="2800" dirty="0"/>
              <a:t> conectadas directamente a cada tobera o inyector.</a:t>
            </a:r>
          </a:p>
          <a:p>
            <a:pPr algn="ctr"/>
            <a:endParaRPr lang="es-ES_tradnl" sz="2800" dirty="0"/>
          </a:p>
          <a:p>
            <a:pPr algn="ctr"/>
            <a:r>
              <a:rPr lang="es-ES_tradnl" sz="2800" dirty="0"/>
              <a:t>Los </a:t>
            </a:r>
            <a:r>
              <a:rPr lang="es-ES_tradnl" sz="2800" dirty="0">
                <a:solidFill>
                  <a:srgbClr val="FF0066"/>
                </a:solidFill>
              </a:rPr>
              <a:t>émbolos buzos</a:t>
            </a:r>
            <a:r>
              <a:rPr lang="es-ES_tradnl" sz="2800" dirty="0"/>
              <a:t> de las bombas controlan </a:t>
            </a:r>
          </a:p>
          <a:p>
            <a:pPr algn="ctr"/>
            <a:r>
              <a:rPr lang="es-ES_tradnl" sz="2800" dirty="0"/>
              <a:t>la </a:t>
            </a:r>
            <a:r>
              <a:rPr lang="es-ES_tradnl" sz="2800" dirty="0">
                <a:solidFill>
                  <a:srgbClr val="FF0066"/>
                </a:solidFill>
              </a:rPr>
              <a:t>carga y el momento</a:t>
            </a:r>
            <a:r>
              <a:rPr lang="es-ES_tradnl" sz="2800" dirty="0"/>
              <a:t> de la inyección</a:t>
            </a:r>
            <a:r>
              <a:rPr lang="es-ES_tradnl" dirty="0"/>
              <a:t>.</a:t>
            </a:r>
          </a:p>
        </p:txBody>
      </p:sp>
      <p:sp>
        <p:nvSpPr>
          <p:cNvPr id="3" name="2 Título"/>
          <p:cNvSpPr>
            <a:spLocks noGrp="1"/>
          </p:cNvSpPr>
          <p:nvPr>
            <p:ph type="title"/>
          </p:nvPr>
        </p:nvSpPr>
        <p:spPr/>
        <p:txBody>
          <a:bodyPr/>
          <a:lstStyle/>
          <a:p>
            <a:r>
              <a:rPr lang="es-AR" dirty="0" smtClean="0"/>
              <a:t>BOMBAS MULTIPISTON</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Turbinas de gas bmp\s, de inyeccion2.JPG"/>
          <p:cNvPicPr>
            <a:picLocks noChangeAspect="1" noChangeArrowheads="1"/>
          </p:cNvPicPr>
          <p:nvPr/>
        </p:nvPicPr>
        <p:blipFill>
          <a:blip r:embed="rId2" cstate="print"/>
          <a:srcRect/>
          <a:stretch>
            <a:fillRect/>
          </a:stretch>
        </p:blipFill>
        <p:spPr bwMode="auto">
          <a:xfrm>
            <a:off x="1905000" y="533400"/>
            <a:ext cx="4738688" cy="5791200"/>
          </a:xfrm>
          <a:prstGeom prst="rect">
            <a:avLst/>
          </a:prstGeom>
          <a:noFill/>
        </p:spPr>
      </p:pic>
      <p:sp>
        <p:nvSpPr>
          <p:cNvPr id="6147" name="Text Box 3"/>
          <p:cNvSpPr txBox="1">
            <a:spLocks noChangeArrowheads="1"/>
          </p:cNvSpPr>
          <p:nvPr/>
        </p:nvSpPr>
        <p:spPr bwMode="auto">
          <a:xfrm>
            <a:off x="5622925" y="2955925"/>
            <a:ext cx="2578100" cy="581025"/>
          </a:xfrm>
          <a:prstGeom prst="rect">
            <a:avLst/>
          </a:prstGeom>
          <a:solidFill>
            <a:schemeClr val="folHlink"/>
          </a:solidFill>
          <a:ln w="9525">
            <a:noFill/>
            <a:miter lim="800000"/>
            <a:headEnd/>
            <a:tailEnd/>
          </a:ln>
          <a:effectLst/>
        </p:spPr>
        <p:txBody>
          <a:bodyPr wrap="none">
            <a:spAutoFit/>
          </a:bodyPr>
          <a:lstStyle/>
          <a:p>
            <a:r>
              <a:rPr lang="es-ES_tradnl"/>
              <a:t>Tubos de alta presión de</a:t>
            </a:r>
          </a:p>
          <a:p>
            <a:r>
              <a:rPr lang="es-ES_tradnl"/>
              <a:t> combustible</a:t>
            </a:r>
          </a:p>
        </p:txBody>
      </p:sp>
      <p:sp>
        <p:nvSpPr>
          <p:cNvPr id="6148" name="Text Box 4"/>
          <p:cNvSpPr txBox="1">
            <a:spLocks noChangeArrowheads="1"/>
          </p:cNvSpPr>
          <p:nvPr/>
        </p:nvSpPr>
        <p:spPr bwMode="auto">
          <a:xfrm>
            <a:off x="3336925" y="746125"/>
            <a:ext cx="1200150" cy="336550"/>
          </a:xfrm>
          <a:prstGeom prst="rect">
            <a:avLst/>
          </a:prstGeom>
          <a:solidFill>
            <a:schemeClr val="folHlink"/>
          </a:solidFill>
          <a:ln w="9525">
            <a:noFill/>
            <a:miter lim="800000"/>
            <a:headEnd/>
            <a:tailEnd/>
          </a:ln>
          <a:effectLst/>
        </p:spPr>
        <p:txBody>
          <a:bodyPr wrap="none">
            <a:spAutoFit/>
          </a:bodyPr>
          <a:lstStyle/>
          <a:p>
            <a:r>
              <a:rPr lang="es-ES_tradnl"/>
              <a:t>Inyectores</a:t>
            </a:r>
          </a:p>
        </p:txBody>
      </p:sp>
      <p:sp>
        <p:nvSpPr>
          <p:cNvPr id="6149" name="Text Box 5"/>
          <p:cNvSpPr txBox="1">
            <a:spLocks noChangeArrowheads="1"/>
          </p:cNvSpPr>
          <p:nvPr/>
        </p:nvSpPr>
        <p:spPr bwMode="auto">
          <a:xfrm>
            <a:off x="5470525" y="4479925"/>
            <a:ext cx="2274888" cy="336550"/>
          </a:xfrm>
          <a:prstGeom prst="rect">
            <a:avLst/>
          </a:prstGeom>
          <a:solidFill>
            <a:schemeClr val="folHlink"/>
          </a:solidFill>
          <a:ln w="9525">
            <a:noFill/>
            <a:miter lim="800000"/>
            <a:headEnd/>
            <a:tailEnd/>
          </a:ln>
          <a:effectLst/>
        </p:spPr>
        <p:txBody>
          <a:bodyPr wrap="none">
            <a:spAutoFit/>
          </a:bodyPr>
          <a:lstStyle/>
          <a:p>
            <a:r>
              <a:rPr lang="es-ES_tradnl"/>
              <a:t>Cremallera de control</a:t>
            </a:r>
          </a:p>
        </p:txBody>
      </p:sp>
      <p:sp>
        <p:nvSpPr>
          <p:cNvPr id="6150" name="Text Box 6"/>
          <p:cNvSpPr txBox="1">
            <a:spLocks noChangeArrowheads="1"/>
          </p:cNvSpPr>
          <p:nvPr/>
        </p:nvSpPr>
        <p:spPr bwMode="auto">
          <a:xfrm>
            <a:off x="5318125" y="5013325"/>
            <a:ext cx="1504950" cy="336550"/>
          </a:xfrm>
          <a:prstGeom prst="rect">
            <a:avLst/>
          </a:prstGeom>
          <a:solidFill>
            <a:schemeClr val="folHlink"/>
          </a:solidFill>
          <a:ln w="9525">
            <a:noFill/>
            <a:miter lim="800000"/>
            <a:headEnd/>
            <a:tailEnd/>
          </a:ln>
          <a:effectLst/>
        </p:spPr>
        <p:txBody>
          <a:bodyPr wrap="none">
            <a:spAutoFit/>
          </a:bodyPr>
          <a:lstStyle/>
          <a:p>
            <a:r>
              <a:rPr lang="es-ES_tradnl"/>
              <a:t>Eje de mando</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autoUpdateAnimBg="0"/>
      <p:bldP spid="6148" grpId="0" animBg="1" autoUpdateAnimBg="0"/>
      <p:bldP spid="6149" grpId="0" animBg="1" autoUpdateAnimBg="0"/>
      <p:bldP spid="6150"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827584" y="2492896"/>
            <a:ext cx="7086492" cy="2677656"/>
          </a:xfrm>
          <a:prstGeom prst="rect">
            <a:avLst/>
          </a:prstGeom>
          <a:noFill/>
          <a:ln w="9525">
            <a:noFill/>
            <a:miter lim="800000"/>
            <a:headEnd/>
            <a:tailEnd/>
          </a:ln>
          <a:effectLst/>
        </p:spPr>
        <p:txBody>
          <a:bodyPr wrap="none">
            <a:spAutoFit/>
          </a:bodyPr>
          <a:lstStyle/>
          <a:p>
            <a:pPr algn="ctr"/>
            <a:r>
              <a:rPr lang="es-ES_tradnl" sz="2800" dirty="0">
                <a:solidFill>
                  <a:srgbClr val="FF0066"/>
                </a:solidFill>
              </a:rPr>
              <a:t>Inyector unitario.</a:t>
            </a:r>
            <a:endParaRPr lang="es-ES_tradnl" sz="2800" dirty="0"/>
          </a:p>
          <a:p>
            <a:pPr algn="ctr"/>
            <a:endParaRPr lang="es-ES_tradnl" sz="2800" dirty="0"/>
          </a:p>
          <a:p>
            <a:pPr algn="ctr"/>
            <a:r>
              <a:rPr lang="es-ES_tradnl" sz="2800" dirty="0"/>
              <a:t>Un embolo buzo movido mecánicamente, lleva </a:t>
            </a:r>
          </a:p>
          <a:p>
            <a:pPr algn="ctr"/>
            <a:r>
              <a:rPr lang="es-ES_tradnl" sz="2800" dirty="0"/>
              <a:t>el combustible a una presión elevada .</a:t>
            </a:r>
          </a:p>
          <a:p>
            <a:pPr algn="ctr"/>
            <a:r>
              <a:rPr lang="es-ES_tradnl" sz="2800" dirty="0">
                <a:solidFill>
                  <a:srgbClr val="FF0066"/>
                </a:solidFill>
              </a:rPr>
              <a:t>Regula la cantidad</a:t>
            </a:r>
            <a:r>
              <a:rPr lang="es-ES_tradnl" sz="2800" dirty="0"/>
              <a:t> y </a:t>
            </a:r>
            <a:r>
              <a:rPr lang="es-ES_tradnl" sz="2800" dirty="0">
                <a:solidFill>
                  <a:srgbClr val="FF0066"/>
                </a:solidFill>
              </a:rPr>
              <a:t>controla el momento</a:t>
            </a:r>
            <a:endParaRPr lang="es-ES_tradnl" sz="2800" dirty="0"/>
          </a:p>
          <a:p>
            <a:pPr algn="ctr"/>
            <a:r>
              <a:rPr lang="es-ES_tradnl" sz="2800" dirty="0"/>
              <a:t> de la inyección en cada uno de los cilindros</a:t>
            </a:r>
          </a:p>
        </p:txBody>
      </p:sp>
      <p:sp>
        <p:nvSpPr>
          <p:cNvPr id="3" name="2 Título"/>
          <p:cNvSpPr>
            <a:spLocks noGrp="1"/>
          </p:cNvSpPr>
          <p:nvPr>
            <p:ph type="title"/>
          </p:nvPr>
        </p:nvSpPr>
        <p:spPr/>
        <p:txBody>
          <a:bodyPr/>
          <a:lstStyle/>
          <a:p>
            <a:r>
              <a:rPr lang="es-AR" dirty="0" smtClean="0"/>
              <a:t>INYECTOR UNITARIO</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Turbinas de gas bmp\s, de inyeccion3.JPG"/>
          <p:cNvPicPr>
            <a:picLocks noChangeAspect="1" noChangeArrowheads="1"/>
          </p:cNvPicPr>
          <p:nvPr/>
        </p:nvPicPr>
        <p:blipFill>
          <a:blip r:embed="rId2" cstate="print"/>
          <a:srcRect/>
          <a:stretch>
            <a:fillRect/>
          </a:stretch>
        </p:blipFill>
        <p:spPr bwMode="auto">
          <a:xfrm>
            <a:off x="2211388" y="457200"/>
            <a:ext cx="4357687" cy="5486400"/>
          </a:xfrm>
          <a:prstGeom prst="rect">
            <a:avLst/>
          </a:prstGeom>
          <a:noFill/>
        </p:spPr>
      </p:pic>
      <p:sp>
        <p:nvSpPr>
          <p:cNvPr id="8195" name="Text Box 3"/>
          <p:cNvSpPr txBox="1">
            <a:spLocks noChangeArrowheads="1"/>
          </p:cNvSpPr>
          <p:nvPr/>
        </p:nvSpPr>
        <p:spPr bwMode="auto">
          <a:xfrm>
            <a:off x="3184525" y="898525"/>
            <a:ext cx="1030288" cy="336550"/>
          </a:xfrm>
          <a:prstGeom prst="rect">
            <a:avLst/>
          </a:prstGeom>
          <a:solidFill>
            <a:schemeClr val="folHlink"/>
          </a:solidFill>
          <a:ln w="9525">
            <a:noFill/>
            <a:miter lim="800000"/>
            <a:headEnd/>
            <a:tailEnd/>
          </a:ln>
          <a:effectLst/>
        </p:spPr>
        <p:txBody>
          <a:bodyPr wrap="none">
            <a:spAutoFit/>
          </a:bodyPr>
          <a:lstStyle/>
          <a:p>
            <a:r>
              <a:rPr lang="es-ES_tradnl"/>
              <a:t>Balancín</a:t>
            </a:r>
          </a:p>
        </p:txBody>
      </p:sp>
      <p:sp>
        <p:nvSpPr>
          <p:cNvPr id="8196" name="Text Box 4"/>
          <p:cNvSpPr txBox="1">
            <a:spLocks noChangeArrowheads="1"/>
          </p:cNvSpPr>
          <p:nvPr/>
        </p:nvSpPr>
        <p:spPr bwMode="auto">
          <a:xfrm>
            <a:off x="1676400" y="2362200"/>
            <a:ext cx="1244600" cy="336550"/>
          </a:xfrm>
          <a:prstGeom prst="rect">
            <a:avLst/>
          </a:prstGeom>
          <a:solidFill>
            <a:schemeClr val="folHlink"/>
          </a:solidFill>
          <a:ln w="9525">
            <a:noFill/>
            <a:miter lim="800000"/>
            <a:headEnd/>
            <a:tailEnd/>
          </a:ln>
          <a:effectLst/>
        </p:spPr>
        <p:txBody>
          <a:bodyPr wrap="none">
            <a:spAutoFit/>
          </a:bodyPr>
          <a:lstStyle/>
          <a:p>
            <a:r>
              <a:rPr lang="es-ES_tradnl"/>
              <a:t>Empujador</a:t>
            </a:r>
          </a:p>
        </p:txBody>
      </p:sp>
      <p:sp>
        <p:nvSpPr>
          <p:cNvPr id="8197" name="Text Box 5"/>
          <p:cNvSpPr txBox="1">
            <a:spLocks noChangeArrowheads="1"/>
          </p:cNvSpPr>
          <p:nvPr/>
        </p:nvSpPr>
        <p:spPr bwMode="auto">
          <a:xfrm>
            <a:off x="1828800" y="4343400"/>
            <a:ext cx="2419350" cy="336550"/>
          </a:xfrm>
          <a:prstGeom prst="rect">
            <a:avLst/>
          </a:prstGeom>
          <a:solidFill>
            <a:schemeClr val="folHlink"/>
          </a:solidFill>
          <a:ln w="9525">
            <a:noFill/>
            <a:miter lim="800000"/>
            <a:headEnd/>
            <a:tailEnd/>
          </a:ln>
          <a:effectLst/>
        </p:spPr>
        <p:txBody>
          <a:bodyPr wrap="none">
            <a:spAutoFit/>
          </a:bodyPr>
          <a:lstStyle/>
          <a:p>
            <a:r>
              <a:rPr lang="es-ES_tradnl"/>
              <a:t>Leva de accionamiento</a:t>
            </a:r>
          </a:p>
        </p:txBody>
      </p:sp>
      <p:sp>
        <p:nvSpPr>
          <p:cNvPr id="8198" name="Text Box 6"/>
          <p:cNvSpPr txBox="1">
            <a:spLocks noChangeArrowheads="1"/>
          </p:cNvSpPr>
          <p:nvPr/>
        </p:nvSpPr>
        <p:spPr bwMode="auto">
          <a:xfrm>
            <a:off x="6080125" y="2574925"/>
            <a:ext cx="2274888" cy="336550"/>
          </a:xfrm>
          <a:prstGeom prst="rect">
            <a:avLst/>
          </a:prstGeom>
          <a:solidFill>
            <a:schemeClr val="folHlink"/>
          </a:solidFill>
          <a:ln w="9525">
            <a:noFill/>
            <a:miter lim="800000"/>
            <a:headEnd/>
            <a:tailEnd/>
          </a:ln>
          <a:effectLst/>
        </p:spPr>
        <p:txBody>
          <a:bodyPr wrap="none">
            <a:spAutoFit/>
          </a:bodyPr>
          <a:lstStyle/>
          <a:p>
            <a:r>
              <a:rPr lang="es-ES_tradnl"/>
              <a:t>Cremallera de control</a:t>
            </a:r>
          </a:p>
        </p:txBody>
      </p:sp>
      <p:sp>
        <p:nvSpPr>
          <p:cNvPr id="8199" name="Text Box 7"/>
          <p:cNvSpPr txBox="1">
            <a:spLocks noChangeArrowheads="1"/>
          </p:cNvSpPr>
          <p:nvPr/>
        </p:nvSpPr>
        <p:spPr bwMode="auto">
          <a:xfrm>
            <a:off x="5394325" y="3870325"/>
            <a:ext cx="2763838" cy="336550"/>
          </a:xfrm>
          <a:prstGeom prst="rect">
            <a:avLst/>
          </a:prstGeom>
          <a:solidFill>
            <a:schemeClr val="folHlink"/>
          </a:solidFill>
          <a:ln w="9525">
            <a:noFill/>
            <a:miter lim="800000"/>
            <a:headEnd/>
            <a:tailEnd/>
          </a:ln>
          <a:effectLst/>
        </p:spPr>
        <p:txBody>
          <a:bodyPr wrap="none">
            <a:spAutoFit/>
          </a:bodyPr>
          <a:lstStyle/>
          <a:p>
            <a:r>
              <a:rPr lang="es-ES_tradnl"/>
              <a:t>Inyector bomba (tipo G.M.)</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1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autoUpdateAnimBg="0"/>
      <p:bldP spid="8196" grpId="0" animBg="1" autoUpdateAnimBg="0"/>
      <p:bldP spid="8197" grpId="0" animBg="1" autoUpdateAnimBg="0"/>
      <p:bldP spid="8198" grpId="0" animBg="1" autoUpdateAnimBg="0"/>
      <p:bldP spid="8199"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971600" y="2564904"/>
            <a:ext cx="6864122" cy="2246769"/>
          </a:xfrm>
          <a:prstGeom prst="rect">
            <a:avLst/>
          </a:prstGeom>
          <a:noFill/>
          <a:ln w="9525">
            <a:noFill/>
            <a:miter lim="800000"/>
            <a:headEnd/>
            <a:tailEnd/>
          </a:ln>
          <a:effectLst/>
        </p:spPr>
        <p:txBody>
          <a:bodyPr wrap="none">
            <a:spAutoFit/>
          </a:bodyPr>
          <a:lstStyle/>
          <a:p>
            <a:pPr algn="ctr"/>
            <a:r>
              <a:rPr lang="es-ES_tradnl" sz="2800" dirty="0"/>
              <a:t>Una bomba regula la carga de combustible</a:t>
            </a:r>
          </a:p>
          <a:p>
            <a:pPr algn="ctr"/>
            <a:r>
              <a:rPr lang="es-ES_tradnl" sz="2800" dirty="0"/>
              <a:t> la eleva a la presión conveniente, y la inyecta </a:t>
            </a:r>
          </a:p>
          <a:p>
            <a:pPr algn="ctr"/>
            <a:r>
              <a:rPr lang="es-ES_tradnl" sz="2800" dirty="0"/>
              <a:t>en el momento determinado.</a:t>
            </a:r>
          </a:p>
          <a:p>
            <a:pPr algn="ctr"/>
            <a:r>
              <a:rPr lang="es-ES_tradnl" sz="2800" dirty="0"/>
              <a:t>Opera mediante válvulas </a:t>
            </a:r>
            <a:r>
              <a:rPr lang="es-ES_tradnl" sz="2800" dirty="0" err="1"/>
              <a:t>Poppet</a:t>
            </a:r>
            <a:endParaRPr lang="es-ES_tradnl" sz="2800" dirty="0"/>
          </a:p>
          <a:p>
            <a:pPr algn="ctr"/>
            <a:r>
              <a:rPr lang="es-ES_tradnl" sz="2800" dirty="0"/>
              <a:t> movidas por un árbol de levas</a:t>
            </a:r>
          </a:p>
        </p:txBody>
      </p:sp>
      <p:sp>
        <p:nvSpPr>
          <p:cNvPr id="3" name="2 Título"/>
          <p:cNvSpPr>
            <a:spLocks noGrp="1"/>
          </p:cNvSpPr>
          <p:nvPr>
            <p:ph type="title"/>
          </p:nvPr>
        </p:nvSpPr>
        <p:spPr/>
        <p:txBody>
          <a:bodyPr>
            <a:normAutofit fontScale="90000"/>
          </a:bodyPr>
          <a:lstStyle/>
          <a:p>
            <a:r>
              <a:rPr lang="es-AR" dirty="0" smtClean="0"/>
              <a:t>INYECCION POR VALVULAS PARA EL INYECTOR</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r>
              <a:rPr lang="es-ES" sz="3200" dirty="0" smtClean="0"/>
              <a:t>CAMARAS A INYECCION DIRECTA DE MOTORES DIESEL LENTOS DE 2 TIEMPOS</a:t>
            </a:r>
            <a:endParaRPr lang="es-ES" sz="3200" dirty="0"/>
          </a:p>
        </p:txBody>
      </p:sp>
      <p:pic>
        <p:nvPicPr>
          <p:cNvPr id="1026" name="Picture 2"/>
          <p:cNvPicPr>
            <a:picLocks noChangeAspect="1" noChangeArrowheads="1"/>
          </p:cNvPicPr>
          <p:nvPr/>
        </p:nvPicPr>
        <p:blipFill>
          <a:blip r:embed="rId2" cstate="print"/>
          <a:srcRect/>
          <a:stretch>
            <a:fillRect/>
          </a:stretch>
        </p:blipFill>
        <p:spPr bwMode="auto">
          <a:xfrm>
            <a:off x="323528" y="2060848"/>
            <a:ext cx="8555315" cy="3122288"/>
          </a:xfrm>
          <a:prstGeom prst="rect">
            <a:avLst/>
          </a:prstGeom>
          <a:noFill/>
          <a:ln w="9525">
            <a:solidFill>
              <a:schemeClr val="tx1"/>
            </a:solidFill>
            <a:miter lim="800000"/>
            <a:headEnd/>
            <a:tailEnd/>
          </a:ln>
          <a:effectLst/>
        </p:spPr>
      </p:pic>
      <p:sp>
        <p:nvSpPr>
          <p:cNvPr id="5" name="4 CuadroTexto"/>
          <p:cNvSpPr txBox="1"/>
          <p:nvPr/>
        </p:nvSpPr>
        <p:spPr>
          <a:xfrm>
            <a:off x="2123728" y="5661248"/>
            <a:ext cx="5040560" cy="461665"/>
          </a:xfrm>
          <a:prstGeom prst="rect">
            <a:avLst/>
          </a:prstGeom>
          <a:noFill/>
        </p:spPr>
        <p:txBody>
          <a:bodyPr wrap="square" rtlCol="0">
            <a:spAutoFit/>
          </a:bodyPr>
          <a:lstStyle/>
          <a:p>
            <a:pPr algn="ctr"/>
            <a:r>
              <a:rPr lang="es-AR" sz="2400" dirty="0" smtClean="0"/>
              <a:t>Poca pérdida de calor en el arranque</a:t>
            </a:r>
            <a:endParaRPr lang="es-AR" sz="2400"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Turbinas de gas bmp\s, de inyeccion4.JPG"/>
          <p:cNvPicPr>
            <a:picLocks noChangeAspect="1" noChangeArrowheads="1"/>
          </p:cNvPicPr>
          <p:nvPr/>
        </p:nvPicPr>
        <p:blipFill>
          <a:blip r:embed="rId2" cstate="print"/>
          <a:srcRect/>
          <a:stretch>
            <a:fillRect/>
          </a:stretch>
        </p:blipFill>
        <p:spPr bwMode="auto">
          <a:xfrm>
            <a:off x="2486025" y="1066800"/>
            <a:ext cx="4314825" cy="4572000"/>
          </a:xfrm>
          <a:prstGeom prst="rect">
            <a:avLst/>
          </a:prstGeom>
          <a:noFill/>
        </p:spPr>
      </p:pic>
      <p:sp>
        <p:nvSpPr>
          <p:cNvPr id="10243" name="Text Box 3"/>
          <p:cNvSpPr txBox="1">
            <a:spLocks noChangeArrowheads="1"/>
          </p:cNvSpPr>
          <p:nvPr/>
        </p:nvSpPr>
        <p:spPr bwMode="auto">
          <a:xfrm>
            <a:off x="3733800" y="762000"/>
            <a:ext cx="1200150" cy="336550"/>
          </a:xfrm>
          <a:prstGeom prst="rect">
            <a:avLst/>
          </a:prstGeom>
          <a:solidFill>
            <a:schemeClr val="folHlink"/>
          </a:solidFill>
          <a:ln w="9525">
            <a:noFill/>
            <a:miter lim="800000"/>
            <a:headEnd/>
            <a:tailEnd/>
          </a:ln>
          <a:effectLst/>
        </p:spPr>
        <p:txBody>
          <a:bodyPr>
            <a:spAutoFit/>
          </a:bodyPr>
          <a:lstStyle/>
          <a:p>
            <a:r>
              <a:rPr lang="es-ES_tradnl"/>
              <a:t>Inyectores</a:t>
            </a:r>
          </a:p>
        </p:txBody>
      </p:sp>
      <p:sp>
        <p:nvSpPr>
          <p:cNvPr id="10244" name="Text Box 4"/>
          <p:cNvSpPr txBox="1">
            <a:spLocks noChangeArrowheads="1"/>
          </p:cNvSpPr>
          <p:nvPr/>
        </p:nvSpPr>
        <p:spPr bwMode="auto">
          <a:xfrm>
            <a:off x="4784725" y="2879725"/>
            <a:ext cx="3209925" cy="336550"/>
          </a:xfrm>
          <a:prstGeom prst="rect">
            <a:avLst/>
          </a:prstGeom>
          <a:solidFill>
            <a:schemeClr val="folHlink"/>
          </a:solidFill>
          <a:ln w="9525">
            <a:noFill/>
            <a:miter lim="800000"/>
            <a:headEnd/>
            <a:tailEnd/>
          </a:ln>
          <a:effectLst/>
        </p:spPr>
        <p:txBody>
          <a:bodyPr wrap="none">
            <a:spAutoFit/>
          </a:bodyPr>
          <a:lstStyle/>
          <a:p>
            <a:r>
              <a:rPr lang="es-ES_tradnl"/>
              <a:t>Bomba de presión y regulación</a:t>
            </a:r>
          </a:p>
        </p:txBody>
      </p:sp>
      <p:sp>
        <p:nvSpPr>
          <p:cNvPr id="10245" name="Text Box 5"/>
          <p:cNvSpPr txBox="1">
            <a:spLocks noChangeArrowheads="1"/>
          </p:cNvSpPr>
          <p:nvPr/>
        </p:nvSpPr>
        <p:spPr bwMode="auto">
          <a:xfrm>
            <a:off x="4632325" y="4784725"/>
            <a:ext cx="646113" cy="336550"/>
          </a:xfrm>
          <a:prstGeom prst="rect">
            <a:avLst/>
          </a:prstGeom>
          <a:solidFill>
            <a:schemeClr val="folHlink"/>
          </a:solidFill>
          <a:ln w="9525">
            <a:noFill/>
            <a:miter lim="800000"/>
            <a:headEnd/>
            <a:tailEnd/>
          </a:ln>
          <a:effectLst/>
        </p:spPr>
        <p:txBody>
          <a:bodyPr wrap="none">
            <a:spAutoFit/>
          </a:bodyPr>
          <a:lstStyle/>
          <a:p>
            <a:r>
              <a:rPr lang="es-ES_tradnl"/>
              <a:t>Leva</a:t>
            </a:r>
          </a:p>
        </p:txBody>
      </p:sp>
      <p:sp>
        <p:nvSpPr>
          <p:cNvPr id="10246" name="Text Box 6"/>
          <p:cNvSpPr txBox="1">
            <a:spLocks noChangeArrowheads="1"/>
          </p:cNvSpPr>
          <p:nvPr/>
        </p:nvSpPr>
        <p:spPr bwMode="auto">
          <a:xfrm>
            <a:off x="669925" y="4251325"/>
            <a:ext cx="2293938" cy="336550"/>
          </a:xfrm>
          <a:prstGeom prst="rect">
            <a:avLst/>
          </a:prstGeom>
          <a:solidFill>
            <a:schemeClr val="folHlink"/>
          </a:solidFill>
          <a:ln w="9525">
            <a:noFill/>
            <a:miter lim="800000"/>
            <a:headEnd/>
            <a:tailEnd/>
          </a:ln>
          <a:effectLst/>
        </p:spPr>
        <p:txBody>
          <a:bodyPr wrap="none">
            <a:spAutoFit/>
          </a:bodyPr>
          <a:lstStyle/>
          <a:p>
            <a:r>
              <a:rPr lang="es-ES_tradnl"/>
              <a:t>Engranajes de mando</a:t>
            </a:r>
          </a:p>
        </p:txBody>
      </p:sp>
      <p:sp>
        <p:nvSpPr>
          <p:cNvPr id="10247" name="Text Box 7"/>
          <p:cNvSpPr txBox="1">
            <a:spLocks noChangeArrowheads="1"/>
          </p:cNvSpPr>
          <p:nvPr/>
        </p:nvSpPr>
        <p:spPr bwMode="auto">
          <a:xfrm>
            <a:off x="914400" y="3352800"/>
            <a:ext cx="2251075" cy="336550"/>
          </a:xfrm>
          <a:prstGeom prst="rect">
            <a:avLst/>
          </a:prstGeom>
          <a:solidFill>
            <a:schemeClr val="folHlink"/>
          </a:solidFill>
          <a:ln w="9525">
            <a:noFill/>
            <a:miter lim="800000"/>
            <a:headEnd/>
            <a:tailEnd/>
          </a:ln>
          <a:effectLst/>
        </p:spPr>
        <p:txBody>
          <a:bodyPr wrap="none">
            <a:spAutoFit/>
          </a:bodyPr>
          <a:lstStyle/>
          <a:p>
            <a:r>
              <a:rPr lang="es-ES_tradnl"/>
              <a:t>Block de distribución</a:t>
            </a:r>
          </a:p>
        </p:txBody>
      </p:sp>
      <p:sp>
        <p:nvSpPr>
          <p:cNvPr id="10248" name="Line 8"/>
          <p:cNvSpPr>
            <a:spLocks noChangeShapeType="1"/>
          </p:cNvSpPr>
          <p:nvPr/>
        </p:nvSpPr>
        <p:spPr bwMode="auto">
          <a:xfrm flipH="1">
            <a:off x="4572000" y="3276600"/>
            <a:ext cx="304800" cy="0"/>
          </a:xfrm>
          <a:prstGeom prst="line">
            <a:avLst/>
          </a:prstGeom>
          <a:noFill/>
          <a:ln w="76200">
            <a:solidFill>
              <a:srgbClr val="FF0066"/>
            </a:solidFill>
            <a:round/>
            <a:headEnd/>
            <a:tailEnd/>
          </a:ln>
          <a:effectLst/>
        </p:spPr>
        <p:txBody>
          <a:bodyPr wrap="none" anchor="ctr"/>
          <a:lstStyle/>
          <a:p>
            <a:endParaRPr lang="es-AR"/>
          </a:p>
        </p:txBody>
      </p:sp>
      <p:sp>
        <p:nvSpPr>
          <p:cNvPr id="10249" name="Text Box 9"/>
          <p:cNvSpPr txBox="1">
            <a:spLocks noChangeArrowheads="1"/>
          </p:cNvSpPr>
          <p:nvPr/>
        </p:nvSpPr>
        <p:spPr bwMode="auto">
          <a:xfrm>
            <a:off x="6537325" y="4403725"/>
            <a:ext cx="1731963" cy="336550"/>
          </a:xfrm>
          <a:prstGeom prst="rect">
            <a:avLst/>
          </a:prstGeom>
          <a:solidFill>
            <a:schemeClr val="folHlink"/>
          </a:solidFill>
          <a:ln w="9525">
            <a:noFill/>
            <a:miter lim="800000"/>
            <a:headEnd/>
            <a:tailEnd/>
          </a:ln>
          <a:effectLst/>
        </p:spPr>
        <p:txBody>
          <a:bodyPr wrap="none">
            <a:spAutoFit/>
          </a:bodyPr>
          <a:lstStyle/>
          <a:p>
            <a:r>
              <a:rPr lang="es-ES_tradnl"/>
              <a:t>Bomba primaria</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2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2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2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autoUpdateAnimBg="0"/>
      <p:bldP spid="10244" grpId="0" animBg="1" autoUpdateAnimBg="0"/>
      <p:bldP spid="10245" grpId="0" animBg="1" autoUpdateAnimBg="0"/>
      <p:bldP spid="10246" grpId="0" animBg="1" autoUpdateAnimBg="0"/>
      <p:bldP spid="10247" grpId="0" animBg="1" autoUpdateAnimBg="0"/>
      <p:bldP spid="10249"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259632" y="2348880"/>
            <a:ext cx="6840760" cy="2554545"/>
          </a:xfrm>
          <a:prstGeom prst="rect">
            <a:avLst/>
          </a:prstGeom>
          <a:noFill/>
          <a:ln w="9525">
            <a:noFill/>
            <a:miter lim="800000"/>
            <a:headEnd/>
            <a:tailEnd/>
          </a:ln>
          <a:effectLst/>
        </p:spPr>
        <p:txBody>
          <a:bodyPr wrap="square">
            <a:spAutoFit/>
          </a:bodyPr>
          <a:lstStyle/>
          <a:p>
            <a:pPr algn="ctr"/>
            <a:r>
              <a:rPr lang="es-ES_tradnl" sz="3200" dirty="0"/>
              <a:t>Las bombas de engranajes suministra</a:t>
            </a:r>
          </a:p>
          <a:p>
            <a:pPr algn="ctr"/>
            <a:r>
              <a:rPr lang="es-ES_tradnl" sz="3200" dirty="0"/>
              <a:t> el combustible a baja presión a</a:t>
            </a:r>
          </a:p>
          <a:p>
            <a:pPr algn="ctr"/>
            <a:r>
              <a:rPr lang="es-ES_tradnl" sz="3200" dirty="0"/>
              <a:t> otra bomba que dosifica el combustible </a:t>
            </a:r>
          </a:p>
          <a:p>
            <a:pPr algn="ctr"/>
            <a:r>
              <a:rPr lang="es-ES_tradnl" sz="3200" dirty="0"/>
              <a:t>y que luego, por medio del distribuidor </a:t>
            </a:r>
          </a:p>
          <a:p>
            <a:pPr algn="ctr"/>
            <a:r>
              <a:rPr lang="es-ES_tradnl" sz="3200" dirty="0"/>
              <a:t>lo envía al cilindro correspondiente</a:t>
            </a:r>
          </a:p>
        </p:txBody>
      </p:sp>
      <p:sp>
        <p:nvSpPr>
          <p:cNvPr id="3" name="2 Título"/>
          <p:cNvSpPr>
            <a:spLocks noGrp="1"/>
          </p:cNvSpPr>
          <p:nvPr>
            <p:ph type="title"/>
          </p:nvPr>
        </p:nvSpPr>
        <p:spPr/>
        <p:txBody>
          <a:bodyPr>
            <a:normAutofit fontScale="90000"/>
          </a:bodyPr>
          <a:lstStyle/>
          <a:p>
            <a:r>
              <a:rPr lang="es-AR" dirty="0" smtClean="0"/>
              <a:t>SISTEMA DE INYECCION CON DISTRIBUIDOR</a:t>
            </a:r>
            <a:endParaRPr lang="es-AR"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A:\s, de inyeccion5.jpg"/>
          <p:cNvPicPr>
            <a:picLocks noChangeAspect="1" noChangeArrowheads="1"/>
          </p:cNvPicPr>
          <p:nvPr/>
        </p:nvPicPr>
        <p:blipFill>
          <a:blip r:embed="rId2" cstate="print"/>
          <a:srcRect/>
          <a:stretch>
            <a:fillRect/>
          </a:stretch>
        </p:blipFill>
        <p:spPr bwMode="auto">
          <a:xfrm>
            <a:off x="1828800" y="715963"/>
            <a:ext cx="5486400" cy="5426075"/>
          </a:xfrm>
          <a:prstGeom prst="rect">
            <a:avLst/>
          </a:prstGeom>
          <a:noFill/>
        </p:spPr>
      </p:pic>
      <p:sp>
        <p:nvSpPr>
          <p:cNvPr id="12291" name="Text Box 3"/>
          <p:cNvSpPr txBox="1">
            <a:spLocks noChangeArrowheads="1"/>
          </p:cNvSpPr>
          <p:nvPr/>
        </p:nvSpPr>
        <p:spPr bwMode="auto">
          <a:xfrm>
            <a:off x="6765925" y="5241925"/>
            <a:ext cx="2374900" cy="336550"/>
          </a:xfrm>
          <a:prstGeom prst="rect">
            <a:avLst/>
          </a:prstGeom>
          <a:solidFill>
            <a:schemeClr val="folHlink"/>
          </a:solidFill>
          <a:ln w="9525">
            <a:noFill/>
            <a:miter lim="800000"/>
            <a:headEnd/>
            <a:tailEnd/>
          </a:ln>
          <a:effectLst/>
        </p:spPr>
        <p:txBody>
          <a:bodyPr wrap="none">
            <a:spAutoFit/>
          </a:bodyPr>
          <a:lstStyle/>
          <a:p>
            <a:r>
              <a:rPr lang="es-ES_tradnl"/>
              <a:t>Bomba de alta Presión</a:t>
            </a:r>
          </a:p>
        </p:txBody>
      </p:sp>
      <p:sp>
        <p:nvSpPr>
          <p:cNvPr id="12292" name="Text Box 4"/>
          <p:cNvSpPr txBox="1">
            <a:spLocks noChangeArrowheads="1"/>
          </p:cNvSpPr>
          <p:nvPr/>
        </p:nvSpPr>
        <p:spPr bwMode="auto">
          <a:xfrm>
            <a:off x="533400" y="5334000"/>
            <a:ext cx="2419350" cy="336550"/>
          </a:xfrm>
          <a:prstGeom prst="rect">
            <a:avLst/>
          </a:prstGeom>
          <a:solidFill>
            <a:schemeClr val="folHlink"/>
          </a:solidFill>
          <a:ln w="9525">
            <a:noFill/>
            <a:miter lim="800000"/>
            <a:headEnd/>
            <a:tailEnd/>
          </a:ln>
          <a:effectLst/>
        </p:spPr>
        <p:txBody>
          <a:bodyPr>
            <a:spAutoFit/>
          </a:bodyPr>
          <a:lstStyle/>
          <a:p>
            <a:r>
              <a:rPr lang="es-ES_tradnl"/>
              <a:t>Bomba de baja presión</a:t>
            </a:r>
          </a:p>
        </p:txBody>
      </p:sp>
      <p:sp>
        <p:nvSpPr>
          <p:cNvPr id="12293" name="Text Box 5"/>
          <p:cNvSpPr txBox="1">
            <a:spLocks noChangeArrowheads="1"/>
          </p:cNvSpPr>
          <p:nvPr/>
        </p:nvSpPr>
        <p:spPr bwMode="auto">
          <a:xfrm>
            <a:off x="4937125" y="3565525"/>
            <a:ext cx="2181225" cy="336550"/>
          </a:xfrm>
          <a:prstGeom prst="rect">
            <a:avLst/>
          </a:prstGeom>
          <a:solidFill>
            <a:schemeClr val="folHlink"/>
          </a:solidFill>
          <a:ln w="9525">
            <a:noFill/>
            <a:miter lim="800000"/>
            <a:headEnd/>
            <a:tailEnd/>
          </a:ln>
          <a:effectLst/>
        </p:spPr>
        <p:txBody>
          <a:bodyPr wrap="none">
            <a:spAutoFit/>
          </a:bodyPr>
          <a:lstStyle/>
          <a:p>
            <a:r>
              <a:rPr lang="es-ES_tradnl"/>
              <a:t>Regulador de caudal</a:t>
            </a:r>
          </a:p>
        </p:txBody>
      </p:sp>
      <p:sp>
        <p:nvSpPr>
          <p:cNvPr id="12294" name="Text Box 6"/>
          <p:cNvSpPr txBox="1">
            <a:spLocks noChangeArrowheads="1"/>
          </p:cNvSpPr>
          <p:nvPr/>
        </p:nvSpPr>
        <p:spPr bwMode="auto">
          <a:xfrm>
            <a:off x="5775325" y="2574925"/>
            <a:ext cx="974725" cy="336550"/>
          </a:xfrm>
          <a:prstGeom prst="rect">
            <a:avLst/>
          </a:prstGeom>
          <a:solidFill>
            <a:schemeClr val="folHlink"/>
          </a:solidFill>
          <a:ln w="9525">
            <a:noFill/>
            <a:miter lim="800000"/>
            <a:headEnd/>
            <a:tailEnd/>
          </a:ln>
          <a:effectLst/>
        </p:spPr>
        <p:txBody>
          <a:bodyPr wrap="none">
            <a:spAutoFit/>
          </a:bodyPr>
          <a:lstStyle/>
          <a:p>
            <a:r>
              <a:rPr lang="es-ES_tradnl"/>
              <a:t>Inyector</a:t>
            </a:r>
          </a:p>
        </p:txBody>
      </p:sp>
      <p:sp>
        <p:nvSpPr>
          <p:cNvPr id="12295" name="Text Box 7"/>
          <p:cNvSpPr txBox="1">
            <a:spLocks noChangeArrowheads="1"/>
          </p:cNvSpPr>
          <p:nvPr/>
        </p:nvSpPr>
        <p:spPr bwMode="auto">
          <a:xfrm>
            <a:off x="2574925" y="3260725"/>
            <a:ext cx="1336675" cy="336550"/>
          </a:xfrm>
          <a:prstGeom prst="rect">
            <a:avLst/>
          </a:prstGeom>
          <a:solidFill>
            <a:schemeClr val="folHlink"/>
          </a:solidFill>
          <a:ln w="9525">
            <a:noFill/>
            <a:miter lim="800000"/>
            <a:headEnd/>
            <a:tailEnd/>
          </a:ln>
          <a:effectLst/>
        </p:spPr>
        <p:txBody>
          <a:bodyPr wrap="none">
            <a:spAutoFit/>
          </a:bodyPr>
          <a:lstStyle/>
          <a:p>
            <a:r>
              <a:rPr lang="es-ES_tradnl"/>
              <a:t>Distribuidor</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2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2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2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2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autoUpdateAnimBg="0"/>
      <p:bldP spid="12292" grpId="0" animBg="1" autoUpdateAnimBg="0"/>
      <p:bldP spid="12293" grpId="0" animBg="1" autoUpdateAnimBg="0"/>
      <p:bldP spid="12294" grpId="0" animBg="1" autoUpdateAnimBg="0"/>
      <p:bldP spid="12295"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340768"/>
            <a:ext cx="2232248" cy="3096344"/>
          </a:xfrm>
        </p:spPr>
        <p:txBody>
          <a:bodyPr>
            <a:normAutofit/>
          </a:bodyPr>
          <a:lstStyle/>
          <a:p>
            <a:r>
              <a:rPr lang="es-ES" sz="3200" dirty="0" smtClean="0"/>
              <a:t>SISTEMA DE INYECCION CON BOMBA E INYECTORES SEPARADOS</a:t>
            </a:r>
            <a:endParaRPr lang="es-ES" sz="3200" dirty="0"/>
          </a:p>
        </p:txBody>
      </p:sp>
      <p:pic>
        <p:nvPicPr>
          <p:cNvPr id="2050" name="Picture 2"/>
          <p:cNvPicPr>
            <a:picLocks noChangeAspect="1" noChangeArrowheads="1"/>
          </p:cNvPicPr>
          <p:nvPr/>
        </p:nvPicPr>
        <p:blipFill>
          <a:blip r:embed="rId2" cstate="print"/>
          <a:srcRect/>
          <a:stretch>
            <a:fillRect/>
          </a:stretch>
        </p:blipFill>
        <p:spPr bwMode="auto">
          <a:xfrm>
            <a:off x="2555776" y="764704"/>
            <a:ext cx="6396674" cy="5328592"/>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628800"/>
            <a:ext cx="1882552" cy="2794322"/>
          </a:xfrm>
        </p:spPr>
        <p:txBody>
          <a:bodyPr>
            <a:normAutofit fontScale="90000"/>
          </a:bodyPr>
          <a:lstStyle/>
          <a:p>
            <a:r>
              <a:rPr lang="es-ES" sz="3200" dirty="0" smtClean="0"/>
              <a:t>SISTEMA DE INYECCION CON INYECTOR BOMBA</a:t>
            </a:r>
            <a:endParaRPr lang="es-ES" sz="3200" dirty="0"/>
          </a:p>
        </p:txBody>
      </p:sp>
      <p:pic>
        <p:nvPicPr>
          <p:cNvPr id="3074" name="Picture 2"/>
          <p:cNvPicPr>
            <a:picLocks noChangeAspect="1" noChangeArrowheads="1"/>
          </p:cNvPicPr>
          <p:nvPr/>
        </p:nvPicPr>
        <p:blipFill>
          <a:blip r:embed="rId2" cstate="print"/>
          <a:srcRect/>
          <a:stretch>
            <a:fillRect/>
          </a:stretch>
        </p:blipFill>
        <p:spPr bwMode="auto">
          <a:xfrm>
            <a:off x="2267744" y="620688"/>
            <a:ext cx="6640436" cy="5622416"/>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268760"/>
            <a:ext cx="2736304" cy="3744416"/>
          </a:xfrm>
        </p:spPr>
        <p:txBody>
          <a:bodyPr>
            <a:noAutofit/>
          </a:bodyPr>
          <a:lstStyle/>
          <a:p>
            <a:r>
              <a:rPr lang="es-ES" sz="3200" dirty="0" smtClean="0"/>
              <a:t>INYECCION CON MONOBOMBA Y DISTRIBUIDOR ROTATIVO INCORPORADO</a:t>
            </a:r>
            <a:endParaRPr lang="es-ES" sz="3200" dirty="0"/>
          </a:p>
        </p:txBody>
      </p:sp>
      <p:pic>
        <p:nvPicPr>
          <p:cNvPr id="4098" name="Picture 2"/>
          <p:cNvPicPr>
            <a:picLocks noChangeAspect="1" noChangeArrowheads="1"/>
          </p:cNvPicPr>
          <p:nvPr/>
        </p:nvPicPr>
        <p:blipFill>
          <a:blip r:embed="rId2" cstate="print"/>
          <a:srcRect/>
          <a:stretch>
            <a:fillRect/>
          </a:stretch>
        </p:blipFill>
        <p:spPr bwMode="auto">
          <a:xfrm>
            <a:off x="3048026" y="404664"/>
            <a:ext cx="5750664" cy="5976664"/>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484784"/>
            <a:ext cx="2448272" cy="2520280"/>
          </a:xfrm>
        </p:spPr>
        <p:txBody>
          <a:bodyPr>
            <a:normAutofit fontScale="90000"/>
          </a:bodyPr>
          <a:lstStyle/>
          <a:p>
            <a:r>
              <a:rPr lang="es-ES" sz="3200" dirty="0" smtClean="0"/>
              <a:t>BOMBA BOSCH CON ELEMENTO UNICO DE BOMBEO- DISTRIBUIDOR</a:t>
            </a:r>
            <a:endParaRPr lang="es-ES" sz="3200" dirty="0"/>
          </a:p>
        </p:txBody>
      </p:sp>
      <p:pic>
        <p:nvPicPr>
          <p:cNvPr id="5122" name="Picture 2"/>
          <p:cNvPicPr>
            <a:picLocks noChangeAspect="1" noChangeArrowheads="1"/>
          </p:cNvPicPr>
          <p:nvPr/>
        </p:nvPicPr>
        <p:blipFill>
          <a:blip r:embed="rId2" cstate="print"/>
          <a:srcRect/>
          <a:stretch>
            <a:fillRect/>
          </a:stretch>
        </p:blipFill>
        <p:spPr bwMode="auto">
          <a:xfrm>
            <a:off x="3059832" y="401474"/>
            <a:ext cx="5832648" cy="6091043"/>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274638"/>
            <a:ext cx="8229600" cy="562074"/>
          </a:xfrm>
        </p:spPr>
        <p:txBody>
          <a:bodyPr>
            <a:normAutofit fontScale="90000"/>
          </a:bodyPr>
          <a:lstStyle/>
          <a:p>
            <a:r>
              <a:rPr lang="es-ES" sz="3200" dirty="0" smtClean="0"/>
              <a:t>ELEMENTO BOMBA DE PISTON ROTANTE</a:t>
            </a:r>
            <a:endParaRPr lang="es-ES" sz="3200" dirty="0"/>
          </a:p>
        </p:txBody>
      </p:sp>
      <p:pic>
        <p:nvPicPr>
          <p:cNvPr id="1026" name="Picture 2"/>
          <p:cNvPicPr>
            <a:picLocks noChangeAspect="1" noChangeArrowheads="1"/>
          </p:cNvPicPr>
          <p:nvPr/>
        </p:nvPicPr>
        <p:blipFill>
          <a:blip r:embed="rId2" cstate="print"/>
          <a:srcRect/>
          <a:stretch>
            <a:fillRect/>
          </a:stretch>
        </p:blipFill>
        <p:spPr bwMode="auto">
          <a:xfrm>
            <a:off x="755576" y="858447"/>
            <a:ext cx="2736304" cy="5711397"/>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491880" y="2780928"/>
            <a:ext cx="5429182" cy="2016224"/>
          </a:xfrm>
          <a:prstGeom prst="rect">
            <a:avLst/>
          </a:prstGeom>
          <a:noFill/>
          <a:ln w="9525">
            <a:noFill/>
            <a:miter lim="800000"/>
            <a:headEnd/>
            <a:tailEnd/>
          </a:ln>
          <a:effectLst/>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78098"/>
          </a:xfrm>
        </p:spPr>
        <p:txBody>
          <a:bodyPr>
            <a:normAutofit/>
          </a:bodyPr>
          <a:lstStyle/>
          <a:p>
            <a:r>
              <a:rPr lang="es-ES" sz="3200" dirty="0" smtClean="0"/>
              <a:t>VALVULA DE ENVIO</a:t>
            </a:r>
            <a:endParaRPr lang="es-ES" sz="3200" dirty="0"/>
          </a:p>
        </p:txBody>
      </p:sp>
      <p:pic>
        <p:nvPicPr>
          <p:cNvPr id="6146" name="Picture 2"/>
          <p:cNvPicPr>
            <a:picLocks noChangeAspect="1" noChangeArrowheads="1"/>
          </p:cNvPicPr>
          <p:nvPr/>
        </p:nvPicPr>
        <p:blipFill>
          <a:blip r:embed="rId2" cstate="print"/>
          <a:srcRect/>
          <a:stretch>
            <a:fillRect/>
          </a:stretch>
        </p:blipFill>
        <p:spPr bwMode="auto">
          <a:xfrm>
            <a:off x="3131840" y="1196752"/>
            <a:ext cx="2952328" cy="5420801"/>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43608" y="836712"/>
            <a:ext cx="2674640" cy="5386610"/>
          </a:xfrm>
        </p:spPr>
        <p:txBody>
          <a:bodyPr>
            <a:normAutofit/>
          </a:bodyPr>
          <a:lstStyle/>
          <a:p>
            <a:r>
              <a:rPr lang="es-ES" sz="3200" dirty="0" smtClean="0"/>
              <a:t>BOMBA DE INYECCION CON REGULACION POR PISTON ROTANTE, UNICA, PARA GRANDES MOTORES</a:t>
            </a:r>
            <a:endParaRPr lang="es-ES" sz="3200" dirty="0"/>
          </a:p>
        </p:txBody>
      </p:sp>
      <p:pic>
        <p:nvPicPr>
          <p:cNvPr id="7170" name="Picture 2"/>
          <p:cNvPicPr>
            <a:picLocks noChangeAspect="1" noChangeArrowheads="1"/>
          </p:cNvPicPr>
          <p:nvPr/>
        </p:nvPicPr>
        <p:blipFill>
          <a:blip r:embed="rId2" cstate="print"/>
          <a:srcRect/>
          <a:stretch>
            <a:fillRect/>
          </a:stretch>
        </p:blipFill>
        <p:spPr bwMode="auto">
          <a:xfrm>
            <a:off x="4860032" y="332656"/>
            <a:ext cx="2232248" cy="6254650"/>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normAutofit/>
          </a:bodyPr>
          <a:lstStyle/>
          <a:p>
            <a:r>
              <a:rPr lang="es-ES" sz="3200" dirty="0" smtClean="0"/>
              <a:t>CAMARAS A INYECCION DIRECTA</a:t>
            </a:r>
            <a:endParaRPr lang="es-ES" sz="3200" dirty="0"/>
          </a:p>
        </p:txBody>
      </p:sp>
      <p:pic>
        <p:nvPicPr>
          <p:cNvPr id="2050" name="Picture 2"/>
          <p:cNvPicPr>
            <a:picLocks noChangeAspect="1" noChangeArrowheads="1"/>
          </p:cNvPicPr>
          <p:nvPr/>
        </p:nvPicPr>
        <p:blipFill>
          <a:blip r:embed="rId2" cstate="print"/>
          <a:srcRect/>
          <a:stretch>
            <a:fillRect/>
          </a:stretch>
        </p:blipFill>
        <p:spPr bwMode="auto">
          <a:xfrm>
            <a:off x="1496903" y="1412776"/>
            <a:ext cx="6099433" cy="4749762"/>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ES" dirty="0" smtClean="0"/>
              <a:t>ELEMENTOS DE INYECCION Y DEL SISTEMA</a:t>
            </a:r>
            <a:endParaRPr lang="es-AR"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Sistema de inyeccion completo.jpg"/>
          <p:cNvPicPr>
            <a:picLocks noChangeAspect="1" noChangeArrowheads="1"/>
          </p:cNvPicPr>
          <p:nvPr/>
        </p:nvPicPr>
        <p:blipFill>
          <a:blip r:embed="rId2" cstate="print"/>
          <a:srcRect/>
          <a:stretch>
            <a:fillRect/>
          </a:stretch>
        </p:blipFill>
        <p:spPr bwMode="auto">
          <a:xfrm>
            <a:off x="457200" y="533400"/>
            <a:ext cx="8305800" cy="5680075"/>
          </a:xfrm>
          <a:prstGeom prst="rect">
            <a:avLst/>
          </a:prstGeom>
          <a:noFill/>
        </p:spPr>
      </p:pic>
      <p:sp>
        <p:nvSpPr>
          <p:cNvPr id="5123" name="Text Box 3"/>
          <p:cNvSpPr txBox="1">
            <a:spLocks noChangeArrowheads="1"/>
          </p:cNvSpPr>
          <p:nvPr/>
        </p:nvSpPr>
        <p:spPr bwMode="auto">
          <a:xfrm>
            <a:off x="2574925" y="898525"/>
            <a:ext cx="2487613" cy="336550"/>
          </a:xfrm>
          <a:prstGeom prst="rect">
            <a:avLst/>
          </a:prstGeom>
          <a:solidFill>
            <a:srgbClr val="CCCC00"/>
          </a:solidFill>
          <a:ln w="9525">
            <a:noFill/>
            <a:miter lim="800000"/>
            <a:headEnd/>
            <a:tailEnd/>
          </a:ln>
          <a:effectLst/>
        </p:spPr>
        <p:txBody>
          <a:bodyPr wrap="none">
            <a:spAutoFit/>
          </a:bodyPr>
          <a:lstStyle/>
          <a:p>
            <a:r>
              <a:rPr lang="es-ES_tradnl"/>
              <a:t>Entrada de combustible</a:t>
            </a:r>
          </a:p>
        </p:txBody>
      </p:sp>
      <p:sp>
        <p:nvSpPr>
          <p:cNvPr id="5124" name="Text Box 4"/>
          <p:cNvSpPr txBox="1">
            <a:spLocks noChangeArrowheads="1"/>
          </p:cNvSpPr>
          <p:nvPr/>
        </p:nvSpPr>
        <p:spPr bwMode="auto">
          <a:xfrm>
            <a:off x="441325" y="2041525"/>
            <a:ext cx="693738" cy="336550"/>
          </a:xfrm>
          <a:prstGeom prst="rect">
            <a:avLst/>
          </a:prstGeom>
          <a:solidFill>
            <a:srgbClr val="CCCC00"/>
          </a:solidFill>
          <a:ln w="9525">
            <a:noFill/>
            <a:miter lim="800000"/>
            <a:headEnd/>
            <a:tailEnd/>
          </a:ln>
          <a:effectLst/>
        </p:spPr>
        <p:txBody>
          <a:bodyPr wrap="none">
            <a:spAutoFit/>
          </a:bodyPr>
          <a:lstStyle/>
          <a:p>
            <a:r>
              <a:rPr lang="es-ES_tradnl"/>
              <a:t>Filtro</a:t>
            </a:r>
          </a:p>
        </p:txBody>
      </p:sp>
      <p:sp>
        <p:nvSpPr>
          <p:cNvPr id="5125" name="Text Box 5"/>
          <p:cNvSpPr txBox="1">
            <a:spLocks noChangeArrowheads="1"/>
          </p:cNvSpPr>
          <p:nvPr/>
        </p:nvSpPr>
        <p:spPr bwMode="auto">
          <a:xfrm>
            <a:off x="517525" y="4556125"/>
            <a:ext cx="1831975" cy="336550"/>
          </a:xfrm>
          <a:prstGeom prst="rect">
            <a:avLst/>
          </a:prstGeom>
          <a:solidFill>
            <a:srgbClr val="CCCC00"/>
          </a:solidFill>
          <a:ln w="9525">
            <a:noFill/>
            <a:miter lim="800000"/>
            <a:headEnd/>
            <a:tailEnd/>
          </a:ln>
          <a:effectLst/>
        </p:spPr>
        <p:txBody>
          <a:bodyPr wrap="none">
            <a:spAutoFit/>
          </a:bodyPr>
          <a:lstStyle/>
          <a:p>
            <a:r>
              <a:rPr lang="es-ES_tradnl"/>
              <a:t>Bomba Inyectora</a:t>
            </a:r>
          </a:p>
        </p:txBody>
      </p:sp>
      <p:sp>
        <p:nvSpPr>
          <p:cNvPr id="5126" name="Text Box 6"/>
          <p:cNvSpPr txBox="1">
            <a:spLocks noChangeArrowheads="1"/>
          </p:cNvSpPr>
          <p:nvPr/>
        </p:nvSpPr>
        <p:spPr bwMode="auto">
          <a:xfrm>
            <a:off x="6384925" y="5013325"/>
            <a:ext cx="1573213" cy="336550"/>
          </a:xfrm>
          <a:prstGeom prst="rect">
            <a:avLst/>
          </a:prstGeom>
          <a:solidFill>
            <a:srgbClr val="CCCC00"/>
          </a:solidFill>
          <a:ln w="9525">
            <a:noFill/>
            <a:miter lim="800000"/>
            <a:headEnd/>
            <a:tailEnd/>
          </a:ln>
          <a:effectLst/>
        </p:spPr>
        <p:txBody>
          <a:bodyPr wrap="none">
            <a:spAutoFit/>
          </a:bodyPr>
          <a:lstStyle/>
          <a:p>
            <a:r>
              <a:rPr lang="es-ES_tradnl"/>
              <a:t>Arbol de levas</a:t>
            </a:r>
          </a:p>
        </p:txBody>
      </p:sp>
      <p:sp>
        <p:nvSpPr>
          <p:cNvPr id="5127" name="Text Box 7"/>
          <p:cNvSpPr txBox="1">
            <a:spLocks noChangeArrowheads="1"/>
          </p:cNvSpPr>
          <p:nvPr/>
        </p:nvSpPr>
        <p:spPr bwMode="auto">
          <a:xfrm>
            <a:off x="7527925" y="4098925"/>
            <a:ext cx="1481138" cy="581025"/>
          </a:xfrm>
          <a:prstGeom prst="rect">
            <a:avLst/>
          </a:prstGeom>
          <a:solidFill>
            <a:srgbClr val="CCCC00"/>
          </a:solidFill>
          <a:ln w="9525">
            <a:noFill/>
            <a:miter lim="800000"/>
            <a:headEnd/>
            <a:tailEnd/>
          </a:ln>
          <a:effectLst/>
        </p:spPr>
        <p:txBody>
          <a:bodyPr wrap="none">
            <a:spAutoFit/>
          </a:bodyPr>
          <a:lstStyle/>
          <a:p>
            <a:r>
              <a:rPr lang="es-ES_tradnl"/>
              <a:t>Regulador de</a:t>
            </a:r>
          </a:p>
          <a:p>
            <a:r>
              <a:rPr lang="es-ES_tradnl"/>
              <a:t>velocidad</a:t>
            </a:r>
          </a:p>
        </p:txBody>
      </p:sp>
      <p:sp>
        <p:nvSpPr>
          <p:cNvPr id="5128" name="Text Box 8"/>
          <p:cNvSpPr txBox="1">
            <a:spLocks noChangeArrowheads="1"/>
          </p:cNvSpPr>
          <p:nvPr/>
        </p:nvSpPr>
        <p:spPr bwMode="auto">
          <a:xfrm>
            <a:off x="3032125" y="2193925"/>
            <a:ext cx="2330450" cy="336550"/>
          </a:xfrm>
          <a:prstGeom prst="rect">
            <a:avLst/>
          </a:prstGeom>
          <a:solidFill>
            <a:srgbClr val="CCCC00"/>
          </a:solidFill>
          <a:ln w="9525">
            <a:noFill/>
            <a:miter lim="800000"/>
            <a:headEnd/>
            <a:tailEnd/>
          </a:ln>
          <a:effectLst/>
        </p:spPr>
        <p:txBody>
          <a:bodyPr wrap="none">
            <a:spAutoFit/>
          </a:bodyPr>
          <a:lstStyle/>
          <a:p>
            <a:r>
              <a:rPr lang="es-ES_tradnl"/>
              <a:t>Salida de combustible</a:t>
            </a:r>
          </a:p>
        </p:txBody>
      </p:sp>
      <p:sp>
        <p:nvSpPr>
          <p:cNvPr id="5129" name="Text Box 9"/>
          <p:cNvSpPr txBox="1">
            <a:spLocks noChangeArrowheads="1"/>
          </p:cNvSpPr>
          <p:nvPr/>
        </p:nvSpPr>
        <p:spPr bwMode="auto">
          <a:xfrm>
            <a:off x="7070725" y="517525"/>
            <a:ext cx="974725" cy="336550"/>
          </a:xfrm>
          <a:prstGeom prst="rect">
            <a:avLst/>
          </a:prstGeom>
          <a:solidFill>
            <a:srgbClr val="CCCC00"/>
          </a:solidFill>
          <a:ln w="9525">
            <a:noFill/>
            <a:miter lim="800000"/>
            <a:headEnd/>
            <a:tailEnd/>
          </a:ln>
          <a:effectLst/>
        </p:spPr>
        <p:txBody>
          <a:bodyPr wrap="none">
            <a:spAutoFit/>
          </a:bodyPr>
          <a:lstStyle/>
          <a:p>
            <a:r>
              <a:rPr lang="es-ES_tradnl"/>
              <a:t>Inyector</a:t>
            </a:r>
          </a:p>
        </p:txBody>
      </p:sp>
      <p:sp>
        <p:nvSpPr>
          <p:cNvPr id="5130" name="Text Box 10"/>
          <p:cNvSpPr txBox="1">
            <a:spLocks noChangeArrowheads="1"/>
          </p:cNvSpPr>
          <p:nvPr/>
        </p:nvSpPr>
        <p:spPr bwMode="auto">
          <a:xfrm>
            <a:off x="8001000" y="2667000"/>
            <a:ext cx="860425" cy="336550"/>
          </a:xfrm>
          <a:prstGeom prst="rect">
            <a:avLst/>
          </a:prstGeom>
          <a:solidFill>
            <a:srgbClr val="CCCC00"/>
          </a:solidFill>
          <a:ln w="9525">
            <a:noFill/>
            <a:miter lim="800000"/>
            <a:headEnd/>
            <a:tailEnd/>
          </a:ln>
          <a:effectLst/>
        </p:spPr>
        <p:txBody>
          <a:bodyPr wrap="none">
            <a:spAutoFit/>
          </a:bodyPr>
          <a:lstStyle/>
          <a:p>
            <a:r>
              <a:rPr lang="es-ES_tradnl"/>
              <a:t>Tobera</a:t>
            </a:r>
          </a:p>
        </p:txBody>
      </p:sp>
      <p:sp>
        <p:nvSpPr>
          <p:cNvPr id="5131" name="Text Box 11"/>
          <p:cNvSpPr txBox="1">
            <a:spLocks noChangeArrowheads="1"/>
          </p:cNvSpPr>
          <p:nvPr/>
        </p:nvSpPr>
        <p:spPr bwMode="auto">
          <a:xfrm>
            <a:off x="6080125" y="2422525"/>
            <a:ext cx="1595438" cy="336550"/>
          </a:xfrm>
          <a:prstGeom prst="rect">
            <a:avLst/>
          </a:prstGeom>
          <a:solidFill>
            <a:srgbClr val="CCCC00"/>
          </a:solidFill>
          <a:ln w="9525">
            <a:noFill/>
            <a:miter lim="800000"/>
            <a:headEnd/>
            <a:tailEnd/>
          </a:ln>
          <a:effectLst/>
        </p:spPr>
        <p:txBody>
          <a:bodyPr wrap="none">
            <a:spAutoFit/>
          </a:bodyPr>
          <a:lstStyle/>
          <a:p>
            <a:r>
              <a:rPr lang="es-ES_tradnl"/>
              <a:t>Toma de vacio</a:t>
            </a:r>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1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1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1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1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1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1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autoUpdateAnimBg="0"/>
      <p:bldP spid="5124" grpId="0" animBg="1" autoUpdateAnimBg="0"/>
      <p:bldP spid="5125" grpId="0" animBg="1" autoUpdateAnimBg="0"/>
      <p:bldP spid="5126" grpId="0" animBg="1" autoUpdateAnimBg="0"/>
      <p:bldP spid="5127" grpId="0" animBg="1" autoUpdateAnimBg="0"/>
      <p:bldP spid="5128" grpId="0" animBg="1" autoUpdateAnimBg="0"/>
      <p:bldP spid="5129" grpId="0" animBg="1" autoUpdateAnimBg="0"/>
      <p:bldP spid="5130" grpId="0" animBg="1" autoUpdateAnimBg="0"/>
      <p:bldP spid="5131"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Turbinas de gas bmp\Bomba Lineal.BMP"/>
          <p:cNvPicPr>
            <a:picLocks noChangeAspect="1" noChangeArrowheads="1"/>
          </p:cNvPicPr>
          <p:nvPr/>
        </p:nvPicPr>
        <p:blipFill>
          <a:blip r:embed="rId2" cstate="print"/>
          <a:srcRect/>
          <a:stretch>
            <a:fillRect/>
          </a:stretch>
        </p:blipFill>
        <p:spPr bwMode="auto">
          <a:xfrm>
            <a:off x="2452688" y="0"/>
            <a:ext cx="4238625" cy="6858000"/>
          </a:xfrm>
          <a:prstGeom prst="rect">
            <a:avLst/>
          </a:prstGeom>
          <a:noFill/>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83568" y="404664"/>
            <a:ext cx="4042792" cy="1138138"/>
          </a:xfrm>
        </p:spPr>
        <p:txBody>
          <a:bodyPr>
            <a:normAutofit/>
          </a:bodyPr>
          <a:lstStyle/>
          <a:p>
            <a:r>
              <a:rPr lang="es-ES" sz="3200" dirty="0" smtClean="0"/>
              <a:t>DOSIFICACION DEL COMBUSTIBLE</a:t>
            </a:r>
            <a:endParaRPr lang="es-ES" sz="3200" dirty="0"/>
          </a:p>
        </p:txBody>
      </p:sp>
      <p:sp>
        <p:nvSpPr>
          <p:cNvPr id="6" name="5 Marcador de contenido"/>
          <p:cNvSpPr>
            <a:spLocks noGrp="1"/>
          </p:cNvSpPr>
          <p:nvPr>
            <p:ph sz="half" idx="2"/>
          </p:nvPr>
        </p:nvSpPr>
        <p:spPr>
          <a:xfrm>
            <a:off x="683568" y="1844824"/>
            <a:ext cx="4038600" cy="4525963"/>
          </a:xfrm>
          <a:ln>
            <a:solidFill>
              <a:schemeClr val="tx1"/>
            </a:solidFill>
          </a:ln>
        </p:spPr>
        <p:txBody>
          <a:bodyPr/>
          <a:lstStyle/>
          <a:p>
            <a:pPr marL="514350" indent="-514350">
              <a:buFont typeface="+mj-lt"/>
              <a:buAutoNum type="alphaUcPeriod"/>
            </a:pPr>
            <a:r>
              <a:rPr lang="es-ES" dirty="0" smtClean="0"/>
              <a:t>GUIA DE OREJETA</a:t>
            </a:r>
          </a:p>
          <a:p>
            <a:pPr marL="514350" indent="-514350">
              <a:buFont typeface="+mj-lt"/>
              <a:buAutoNum type="alphaUcPeriod"/>
            </a:pPr>
            <a:r>
              <a:rPr lang="es-ES" dirty="0" smtClean="0"/>
              <a:t>CREMALLERA</a:t>
            </a:r>
          </a:p>
          <a:p>
            <a:pPr marL="514350" indent="-514350">
              <a:buFont typeface="+mj-lt"/>
              <a:buAutoNum type="alphaUcPeriod"/>
            </a:pPr>
            <a:r>
              <a:rPr lang="es-ES" dirty="0" smtClean="0"/>
              <a:t>PISTON (EMBOLO BUZO)</a:t>
            </a:r>
          </a:p>
          <a:p>
            <a:pPr marL="514350" indent="-514350">
              <a:buFont typeface="+mj-lt"/>
              <a:buAutoNum type="alphaUcPeriod"/>
            </a:pPr>
            <a:r>
              <a:rPr lang="es-ES" dirty="0" smtClean="0"/>
              <a:t>VALVULA DE DESCARGA DE ALZADA FIJA</a:t>
            </a:r>
          </a:p>
          <a:p>
            <a:pPr marL="514350" indent="-514350">
              <a:buFont typeface="+mj-lt"/>
              <a:buAutoNum type="alphaUcPeriod"/>
            </a:pPr>
            <a:r>
              <a:rPr lang="es-ES" dirty="0" smtClean="0"/>
              <a:t>OREJETA PARA GIRAR EL PISTON</a:t>
            </a:r>
          </a:p>
        </p:txBody>
      </p:sp>
      <p:pic>
        <p:nvPicPr>
          <p:cNvPr id="20482" name="Picture 2"/>
          <p:cNvPicPr>
            <a:picLocks noChangeAspect="1" noChangeArrowheads="1"/>
          </p:cNvPicPr>
          <p:nvPr/>
        </p:nvPicPr>
        <p:blipFill>
          <a:blip r:embed="rId2" cstate="print"/>
          <a:srcRect/>
          <a:stretch>
            <a:fillRect/>
          </a:stretch>
        </p:blipFill>
        <p:spPr bwMode="auto">
          <a:xfrm>
            <a:off x="5084209" y="443255"/>
            <a:ext cx="3520239" cy="6097187"/>
          </a:xfrm>
          <a:prstGeom prst="rect">
            <a:avLst/>
          </a:prstGeom>
          <a:noFill/>
          <a:ln w="9525">
            <a:solidFill>
              <a:schemeClr val="tx1"/>
            </a:solidFill>
            <a:miter lim="800000"/>
            <a:headEnd/>
            <a:tailEnd/>
          </a:ln>
          <a:effectLst/>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normAutofit/>
          </a:bodyPr>
          <a:lstStyle/>
          <a:p>
            <a:r>
              <a:rPr lang="es-ES" sz="3200" dirty="0" smtClean="0"/>
              <a:t>VALVULAS DE ALZADA FIJA Y ALZADA VARIABLE</a:t>
            </a:r>
            <a:endParaRPr lang="es-ES" sz="3200" dirty="0"/>
          </a:p>
        </p:txBody>
      </p:sp>
      <p:pic>
        <p:nvPicPr>
          <p:cNvPr id="19458" name="Picture 2"/>
          <p:cNvPicPr>
            <a:picLocks noChangeAspect="1" noChangeArrowheads="1"/>
          </p:cNvPicPr>
          <p:nvPr/>
        </p:nvPicPr>
        <p:blipFill>
          <a:blip r:embed="rId2" cstate="print"/>
          <a:srcRect/>
          <a:stretch>
            <a:fillRect/>
          </a:stretch>
        </p:blipFill>
        <p:spPr bwMode="auto">
          <a:xfrm>
            <a:off x="971600" y="1916832"/>
            <a:ext cx="3024336" cy="3327283"/>
          </a:xfrm>
          <a:prstGeom prst="rect">
            <a:avLst/>
          </a:prstGeom>
          <a:noFill/>
          <a:ln w="9525">
            <a:solidFill>
              <a:schemeClr val="tx1"/>
            </a:solidFill>
            <a:miter lim="800000"/>
            <a:headEnd/>
            <a:tailEnd/>
          </a:ln>
          <a:effectLst/>
        </p:spPr>
      </p:pic>
      <p:pic>
        <p:nvPicPr>
          <p:cNvPr id="19459" name="Picture 3"/>
          <p:cNvPicPr>
            <a:picLocks noChangeAspect="1" noChangeArrowheads="1"/>
          </p:cNvPicPr>
          <p:nvPr/>
        </p:nvPicPr>
        <p:blipFill>
          <a:blip r:embed="rId3" cstate="print"/>
          <a:srcRect/>
          <a:stretch>
            <a:fillRect/>
          </a:stretch>
        </p:blipFill>
        <p:spPr bwMode="auto">
          <a:xfrm>
            <a:off x="5076056" y="1916832"/>
            <a:ext cx="3203588" cy="3312368"/>
          </a:xfrm>
          <a:prstGeom prst="rect">
            <a:avLst/>
          </a:prstGeom>
          <a:noFill/>
          <a:ln w="9525">
            <a:solidFill>
              <a:schemeClr val="tx1"/>
            </a:solidFill>
            <a:miter lim="800000"/>
            <a:headEnd/>
            <a:tailEnd/>
          </a:ln>
          <a:effectLst/>
        </p:spPr>
      </p:pic>
      <p:sp>
        <p:nvSpPr>
          <p:cNvPr id="6" name="5 CuadroTexto"/>
          <p:cNvSpPr txBox="1"/>
          <p:nvPr/>
        </p:nvSpPr>
        <p:spPr>
          <a:xfrm>
            <a:off x="1331640" y="5661248"/>
            <a:ext cx="2376264" cy="584775"/>
          </a:xfrm>
          <a:prstGeom prst="rect">
            <a:avLst/>
          </a:prstGeom>
          <a:noFill/>
        </p:spPr>
        <p:txBody>
          <a:bodyPr wrap="square" rtlCol="0">
            <a:spAutoFit/>
          </a:bodyPr>
          <a:lstStyle/>
          <a:p>
            <a:pPr algn="ctr"/>
            <a:r>
              <a:rPr lang="es-ES" sz="3200" dirty="0" smtClean="0"/>
              <a:t>ALZADA FIJA</a:t>
            </a:r>
            <a:endParaRPr lang="es-ES" sz="3200" dirty="0"/>
          </a:p>
        </p:txBody>
      </p:sp>
      <p:sp>
        <p:nvSpPr>
          <p:cNvPr id="7" name="6 CuadroTexto"/>
          <p:cNvSpPr txBox="1"/>
          <p:nvPr/>
        </p:nvSpPr>
        <p:spPr>
          <a:xfrm>
            <a:off x="5004048" y="5661248"/>
            <a:ext cx="3384376" cy="584775"/>
          </a:xfrm>
          <a:prstGeom prst="rect">
            <a:avLst/>
          </a:prstGeom>
          <a:noFill/>
        </p:spPr>
        <p:txBody>
          <a:bodyPr wrap="square" rtlCol="0">
            <a:spAutoFit/>
          </a:bodyPr>
          <a:lstStyle/>
          <a:p>
            <a:pPr algn="ctr"/>
            <a:r>
              <a:rPr lang="es-ES" sz="3200" dirty="0" smtClean="0"/>
              <a:t>ALZADA VARIABLE</a:t>
            </a:r>
            <a:endParaRPr lang="es-ES" sz="3200"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994122"/>
          </a:xfrm>
        </p:spPr>
        <p:txBody>
          <a:bodyPr>
            <a:normAutofit/>
          </a:bodyPr>
          <a:lstStyle/>
          <a:p>
            <a:r>
              <a:rPr lang="es-ES" sz="3200" dirty="0" smtClean="0"/>
              <a:t>EMBOLO ROTANTE</a:t>
            </a:r>
            <a:endParaRPr lang="es-ES" sz="3200" dirty="0"/>
          </a:p>
        </p:txBody>
      </p:sp>
      <p:pic>
        <p:nvPicPr>
          <p:cNvPr id="21506" name="Picture 2"/>
          <p:cNvPicPr>
            <a:picLocks noChangeAspect="1" noChangeArrowheads="1"/>
          </p:cNvPicPr>
          <p:nvPr/>
        </p:nvPicPr>
        <p:blipFill>
          <a:blip r:embed="rId2" cstate="print"/>
          <a:srcRect/>
          <a:stretch>
            <a:fillRect/>
          </a:stretch>
        </p:blipFill>
        <p:spPr bwMode="auto">
          <a:xfrm>
            <a:off x="395536" y="2348880"/>
            <a:ext cx="8300517" cy="2310477"/>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FUNCIONAMIENTE DEL EMBOLO ROTANTE</a:t>
            </a:r>
            <a:br>
              <a:rPr lang="es-ES" sz="3200" dirty="0" smtClean="0"/>
            </a:br>
            <a:r>
              <a:rPr lang="es-ES" sz="3200" dirty="0" smtClean="0"/>
              <a:t>CON HELICE NORMAL</a:t>
            </a:r>
            <a:endParaRPr lang="es-ES" sz="3200" dirty="0"/>
          </a:p>
        </p:txBody>
      </p:sp>
      <p:pic>
        <p:nvPicPr>
          <p:cNvPr id="8195" name="Picture 3"/>
          <p:cNvPicPr>
            <a:picLocks noChangeAspect="1" noChangeArrowheads="1"/>
          </p:cNvPicPr>
          <p:nvPr/>
        </p:nvPicPr>
        <p:blipFill>
          <a:blip r:embed="rId2" cstate="print"/>
          <a:srcRect/>
          <a:stretch>
            <a:fillRect/>
          </a:stretch>
        </p:blipFill>
        <p:spPr bwMode="auto">
          <a:xfrm>
            <a:off x="467544" y="1700808"/>
            <a:ext cx="8306018" cy="4742058"/>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FUNCIONAMIENTE DEL EMBOLO ROTANTE</a:t>
            </a:r>
            <a:br>
              <a:rPr lang="es-ES" sz="3200" dirty="0" smtClean="0"/>
            </a:br>
            <a:r>
              <a:rPr lang="es-ES" sz="3200" dirty="0" smtClean="0"/>
              <a:t>CON HELICE INVERTIDA</a:t>
            </a:r>
            <a:endParaRPr lang="es-ES" sz="3200" dirty="0"/>
          </a:p>
        </p:txBody>
      </p:sp>
      <p:pic>
        <p:nvPicPr>
          <p:cNvPr id="9218" name="Picture 2"/>
          <p:cNvPicPr>
            <a:picLocks noChangeAspect="1" noChangeArrowheads="1"/>
          </p:cNvPicPr>
          <p:nvPr/>
        </p:nvPicPr>
        <p:blipFill>
          <a:blip r:embed="rId2" cstate="print"/>
          <a:srcRect/>
          <a:stretch>
            <a:fillRect/>
          </a:stretch>
        </p:blipFill>
        <p:spPr bwMode="auto">
          <a:xfrm>
            <a:off x="395536" y="1988840"/>
            <a:ext cx="8409810" cy="4248472"/>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Turbinas de gas bmp\Bomba Lineal.BMP2.BMP"/>
          <p:cNvPicPr>
            <a:picLocks noChangeAspect="1" noChangeArrowheads="1"/>
          </p:cNvPicPr>
          <p:nvPr/>
        </p:nvPicPr>
        <p:blipFill>
          <a:blip r:embed="rId2" cstate="print"/>
          <a:srcRect/>
          <a:stretch>
            <a:fillRect/>
          </a:stretch>
        </p:blipFill>
        <p:spPr bwMode="auto">
          <a:xfrm>
            <a:off x="0" y="1246188"/>
            <a:ext cx="9144000" cy="4365625"/>
          </a:xfrm>
          <a:prstGeom prst="rect">
            <a:avLst/>
          </a:prstGeom>
          <a:noFill/>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Turbinas de gas bmp\Bomba Lineal.BMP1.BMP"/>
          <p:cNvPicPr>
            <a:picLocks noChangeAspect="1" noChangeArrowheads="1"/>
          </p:cNvPicPr>
          <p:nvPr/>
        </p:nvPicPr>
        <p:blipFill>
          <a:blip r:embed="rId2" cstate="print"/>
          <a:srcRect/>
          <a:stretch>
            <a:fillRect/>
          </a:stretch>
        </p:blipFill>
        <p:spPr bwMode="auto">
          <a:xfrm>
            <a:off x="2362200" y="0"/>
            <a:ext cx="4343400" cy="6858000"/>
          </a:xfrm>
          <a:prstGeom prst="rect">
            <a:avLst/>
          </a:prstGeom>
          <a:noFill/>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normAutofit/>
          </a:bodyPr>
          <a:lstStyle/>
          <a:p>
            <a:r>
              <a:rPr lang="es-ES" sz="3200" dirty="0" smtClean="0"/>
              <a:t>CAMARAS A INYECCION DIRECTA</a:t>
            </a:r>
            <a:endParaRPr lang="es-ES" sz="3200" dirty="0"/>
          </a:p>
        </p:txBody>
      </p:sp>
      <p:pic>
        <p:nvPicPr>
          <p:cNvPr id="3074" name="Picture 2"/>
          <p:cNvPicPr>
            <a:picLocks noChangeAspect="1" noChangeArrowheads="1"/>
          </p:cNvPicPr>
          <p:nvPr/>
        </p:nvPicPr>
        <p:blipFill>
          <a:blip r:embed="rId2" cstate="print"/>
          <a:srcRect/>
          <a:stretch>
            <a:fillRect/>
          </a:stretch>
        </p:blipFill>
        <p:spPr bwMode="auto">
          <a:xfrm>
            <a:off x="323528" y="1916832"/>
            <a:ext cx="8476903" cy="3384376"/>
          </a:xfrm>
          <a:prstGeom prst="rect">
            <a:avLst/>
          </a:prstGeom>
          <a:noFill/>
          <a:ln w="9525">
            <a:solidFill>
              <a:schemeClr val="tx1"/>
            </a:solidFill>
            <a:miter lim="800000"/>
            <a:headEnd/>
            <a:tailEnd/>
          </a:ln>
          <a:effectLst/>
        </p:spPr>
      </p:pic>
      <p:sp>
        <p:nvSpPr>
          <p:cNvPr id="4" name="3 CuadroTexto"/>
          <p:cNvSpPr txBox="1"/>
          <p:nvPr/>
        </p:nvSpPr>
        <p:spPr>
          <a:xfrm>
            <a:off x="3059832" y="5949280"/>
            <a:ext cx="3312368" cy="646331"/>
          </a:xfrm>
          <a:prstGeom prst="rect">
            <a:avLst/>
          </a:prstGeom>
          <a:noFill/>
          <a:ln>
            <a:solidFill>
              <a:schemeClr val="tx1"/>
            </a:solidFill>
          </a:ln>
        </p:spPr>
        <p:txBody>
          <a:bodyPr wrap="square" rtlCol="0">
            <a:spAutoFit/>
          </a:bodyPr>
          <a:lstStyle/>
          <a:p>
            <a:pPr algn="ctr"/>
            <a:r>
              <a:rPr lang="es-AR" dirty="0" smtClean="0"/>
              <a:t>2 Tiempos 2 Pistones opuestos con lumbreras laterales</a:t>
            </a:r>
            <a:endParaRPr lang="es-AR" dirty="0"/>
          </a:p>
        </p:txBody>
      </p:sp>
      <p:cxnSp>
        <p:nvCxnSpPr>
          <p:cNvPr id="6" name="5 Conector recto de flecha"/>
          <p:cNvCxnSpPr/>
          <p:nvPr/>
        </p:nvCxnSpPr>
        <p:spPr>
          <a:xfrm flipV="1">
            <a:off x="4716016" y="5373216"/>
            <a:ext cx="0" cy="57606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Turbinas de gas bmp\Bomba Lineal.BMP3.BMP"/>
          <p:cNvPicPr>
            <a:picLocks noChangeAspect="1" noChangeArrowheads="1"/>
          </p:cNvPicPr>
          <p:nvPr/>
        </p:nvPicPr>
        <p:blipFill>
          <a:blip r:embed="rId2" cstate="print"/>
          <a:srcRect/>
          <a:stretch>
            <a:fillRect/>
          </a:stretch>
        </p:blipFill>
        <p:spPr bwMode="auto">
          <a:xfrm>
            <a:off x="1355725" y="0"/>
            <a:ext cx="6430963" cy="6858000"/>
          </a:xfrm>
          <a:prstGeom prst="rect">
            <a:avLst/>
          </a:prstGeom>
          <a:noFill/>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34082"/>
          </a:xfrm>
        </p:spPr>
        <p:txBody>
          <a:bodyPr>
            <a:normAutofit/>
          </a:bodyPr>
          <a:lstStyle/>
          <a:p>
            <a:r>
              <a:rPr lang="es-ES" sz="3200" dirty="0" smtClean="0"/>
              <a:t>BOMBA DE ALIMENTACION CON EMBOLO</a:t>
            </a:r>
            <a:endParaRPr lang="es-ES" sz="3200" dirty="0"/>
          </a:p>
        </p:txBody>
      </p:sp>
      <p:pic>
        <p:nvPicPr>
          <p:cNvPr id="10242" name="Picture 2"/>
          <p:cNvPicPr>
            <a:picLocks noChangeAspect="1" noChangeArrowheads="1"/>
          </p:cNvPicPr>
          <p:nvPr/>
        </p:nvPicPr>
        <p:blipFill>
          <a:blip r:embed="rId2" cstate="print"/>
          <a:srcRect/>
          <a:stretch>
            <a:fillRect/>
          </a:stretch>
        </p:blipFill>
        <p:spPr bwMode="auto">
          <a:xfrm>
            <a:off x="1403648" y="1124744"/>
            <a:ext cx="6304947" cy="5454586"/>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06090"/>
          </a:xfrm>
        </p:spPr>
        <p:txBody>
          <a:bodyPr>
            <a:normAutofit/>
          </a:bodyPr>
          <a:lstStyle/>
          <a:p>
            <a:r>
              <a:rPr lang="es-ES" sz="3200" dirty="0" smtClean="0"/>
              <a:t>FILTRO DE COMBUSTIBLE</a:t>
            </a:r>
            <a:endParaRPr lang="es-ES" sz="3200" dirty="0"/>
          </a:p>
        </p:txBody>
      </p:sp>
      <p:pic>
        <p:nvPicPr>
          <p:cNvPr id="11266" name="Picture 2"/>
          <p:cNvPicPr>
            <a:picLocks noChangeAspect="1" noChangeArrowheads="1"/>
          </p:cNvPicPr>
          <p:nvPr/>
        </p:nvPicPr>
        <p:blipFill>
          <a:blip r:embed="rId2" cstate="print"/>
          <a:srcRect/>
          <a:stretch>
            <a:fillRect/>
          </a:stretch>
        </p:blipFill>
        <p:spPr bwMode="auto">
          <a:xfrm>
            <a:off x="1115616" y="980728"/>
            <a:ext cx="6981088" cy="5473094"/>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200" dirty="0" smtClean="0"/>
              <a:t>ESQUEMA DE BOMBA PARA LA INYECCION MECANICA CON REGULADOR DEL CAUDAL MEDIANTE VALVULA DE REFLUJO</a:t>
            </a:r>
            <a:endParaRPr lang="es-ES" sz="3200" dirty="0"/>
          </a:p>
        </p:txBody>
      </p:sp>
      <p:pic>
        <p:nvPicPr>
          <p:cNvPr id="12290" name="Picture 2"/>
          <p:cNvPicPr>
            <a:picLocks noChangeAspect="1" noChangeArrowheads="1"/>
          </p:cNvPicPr>
          <p:nvPr/>
        </p:nvPicPr>
        <p:blipFill>
          <a:blip r:embed="rId2" cstate="print"/>
          <a:srcRect/>
          <a:stretch>
            <a:fillRect/>
          </a:stretch>
        </p:blipFill>
        <p:spPr bwMode="auto">
          <a:xfrm>
            <a:off x="2627784" y="1556792"/>
            <a:ext cx="4135045" cy="5002256"/>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normAutofit fontScale="90000"/>
          </a:bodyPr>
          <a:lstStyle/>
          <a:p>
            <a:r>
              <a:rPr lang="es-ES" sz="3200" dirty="0" smtClean="0"/>
              <a:t>BOMBA DE INYECCION CON REGULADOR DEL CAUDAL MEDIANTE VALVULA DE REFLUJO</a:t>
            </a:r>
            <a:endParaRPr lang="es-ES" sz="3200" dirty="0"/>
          </a:p>
        </p:txBody>
      </p:sp>
      <p:pic>
        <p:nvPicPr>
          <p:cNvPr id="13314" name="Picture 2"/>
          <p:cNvPicPr>
            <a:picLocks noChangeAspect="1" noChangeArrowheads="1"/>
          </p:cNvPicPr>
          <p:nvPr/>
        </p:nvPicPr>
        <p:blipFill>
          <a:blip r:embed="rId2" cstate="print"/>
          <a:srcRect/>
          <a:stretch>
            <a:fillRect/>
          </a:stretch>
        </p:blipFill>
        <p:spPr bwMode="auto">
          <a:xfrm>
            <a:off x="2915816" y="1196752"/>
            <a:ext cx="3528392" cy="5420291"/>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3200" dirty="0" smtClean="0"/>
              <a:t>METODO DE INYECCION SOLIDA</a:t>
            </a:r>
            <a:endParaRPr lang="es-ES" sz="3200" dirty="0"/>
          </a:p>
        </p:txBody>
      </p:sp>
      <p:sp>
        <p:nvSpPr>
          <p:cNvPr id="3" name="2 Marcador de contenido"/>
          <p:cNvSpPr>
            <a:spLocks noGrp="1"/>
          </p:cNvSpPr>
          <p:nvPr>
            <p:ph idx="1"/>
          </p:nvPr>
        </p:nvSpPr>
        <p:spPr>
          <a:xfrm>
            <a:off x="1115616" y="2132856"/>
            <a:ext cx="7056784" cy="2332856"/>
          </a:xfrm>
        </p:spPr>
        <p:txBody>
          <a:bodyPr/>
          <a:lstStyle/>
          <a:p>
            <a:r>
              <a:rPr lang="es-ES" dirty="0" smtClean="0"/>
              <a:t>INYECCION DIRECTA A LA CAMARA DE COMBUSTION DEL MOTOR</a:t>
            </a:r>
          </a:p>
          <a:p>
            <a:endParaRPr lang="es-ES" dirty="0" smtClean="0"/>
          </a:p>
          <a:p>
            <a:r>
              <a:rPr lang="es-ES" dirty="0" smtClean="0"/>
              <a:t>INYECCION EN CAMARAS AUXILIARES</a:t>
            </a:r>
            <a:endParaRPr lang="es-ES" dirty="0"/>
          </a:p>
        </p:txBody>
      </p:sp>
      <p:sp>
        <p:nvSpPr>
          <p:cNvPr id="4" name="3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3648" y="1988840"/>
            <a:ext cx="2592288" cy="418058"/>
          </a:xfrm>
        </p:spPr>
        <p:txBody>
          <a:bodyPr>
            <a:noAutofit/>
          </a:bodyPr>
          <a:lstStyle/>
          <a:p>
            <a:r>
              <a:rPr lang="es-ES" sz="3200" dirty="0" smtClean="0"/>
              <a:t>INYECTOR</a:t>
            </a:r>
            <a:endParaRPr lang="es-ES" sz="3200" dirty="0"/>
          </a:p>
        </p:txBody>
      </p:sp>
      <p:pic>
        <p:nvPicPr>
          <p:cNvPr id="14338" name="Picture 2"/>
          <p:cNvPicPr>
            <a:picLocks noChangeAspect="1" noChangeArrowheads="1"/>
          </p:cNvPicPr>
          <p:nvPr/>
        </p:nvPicPr>
        <p:blipFill>
          <a:blip r:embed="rId2" cstate="print"/>
          <a:srcRect/>
          <a:stretch>
            <a:fillRect/>
          </a:stretch>
        </p:blipFill>
        <p:spPr bwMode="auto">
          <a:xfrm>
            <a:off x="5139040" y="443455"/>
            <a:ext cx="3609424" cy="4886405"/>
          </a:xfrm>
          <a:prstGeom prst="rect">
            <a:avLst/>
          </a:prstGeom>
          <a:noFill/>
          <a:ln w="9525">
            <a:solidFill>
              <a:schemeClr val="tx1"/>
            </a:solidFill>
            <a:miter lim="800000"/>
            <a:headEnd/>
            <a:tailEnd/>
          </a:ln>
          <a:effectLst/>
        </p:spPr>
      </p:pic>
      <p:pic>
        <p:nvPicPr>
          <p:cNvPr id="14339" name="Picture 3"/>
          <p:cNvPicPr>
            <a:picLocks noChangeAspect="1" noChangeArrowheads="1"/>
          </p:cNvPicPr>
          <p:nvPr/>
        </p:nvPicPr>
        <p:blipFill>
          <a:blip r:embed="rId3" cstate="print"/>
          <a:srcRect/>
          <a:stretch>
            <a:fillRect/>
          </a:stretch>
        </p:blipFill>
        <p:spPr bwMode="auto">
          <a:xfrm>
            <a:off x="323528" y="5373216"/>
            <a:ext cx="8422677" cy="1066122"/>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Inyector.jpg"/>
          <p:cNvPicPr>
            <a:picLocks noChangeAspect="1" noChangeArrowheads="1"/>
          </p:cNvPicPr>
          <p:nvPr/>
        </p:nvPicPr>
        <p:blipFill>
          <a:blip r:embed="rId2" cstate="print"/>
          <a:srcRect/>
          <a:stretch>
            <a:fillRect/>
          </a:stretch>
        </p:blipFill>
        <p:spPr bwMode="auto">
          <a:xfrm>
            <a:off x="2770188" y="228600"/>
            <a:ext cx="3732212" cy="6629400"/>
          </a:xfrm>
          <a:prstGeom prst="rect">
            <a:avLst/>
          </a:prstGeom>
          <a:noFill/>
        </p:spPr>
      </p:pic>
      <p:sp>
        <p:nvSpPr>
          <p:cNvPr id="2051" name="Text Box 3"/>
          <p:cNvSpPr txBox="1">
            <a:spLocks noChangeArrowheads="1"/>
          </p:cNvSpPr>
          <p:nvPr/>
        </p:nvSpPr>
        <p:spPr bwMode="auto">
          <a:xfrm>
            <a:off x="746125" y="2574925"/>
            <a:ext cx="2487613" cy="336550"/>
          </a:xfrm>
          <a:prstGeom prst="rect">
            <a:avLst/>
          </a:prstGeom>
          <a:solidFill>
            <a:schemeClr val="folHlink"/>
          </a:solidFill>
          <a:ln w="9525">
            <a:noFill/>
            <a:miter lim="800000"/>
            <a:headEnd/>
            <a:tailEnd/>
          </a:ln>
          <a:effectLst/>
        </p:spPr>
        <p:txBody>
          <a:bodyPr wrap="none">
            <a:spAutoFit/>
          </a:bodyPr>
          <a:lstStyle/>
          <a:p>
            <a:r>
              <a:rPr lang="es-ES_tradnl"/>
              <a:t>Entrada de combustible</a:t>
            </a:r>
          </a:p>
        </p:txBody>
      </p:sp>
      <p:sp>
        <p:nvSpPr>
          <p:cNvPr id="2052" name="Text Box 4"/>
          <p:cNvSpPr txBox="1">
            <a:spLocks noChangeArrowheads="1"/>
          </p:cNvSpPr>
          <p:nvPr/>
        </p:nvSpPr>
        <p:spPr bwMode="auto">
          <a:xfrm>
            <a:off x="2041525" y="1965325"/>
            <a:ext cx="962025" cy="336550"/>
          </a:xfrm>
          <a:prstGeom prst="rect">
            <a:avLst/>
          </a:prstGeom>
          <a:solidFill>
            <a:schemeClr val="folHlink"/>
          </a:solidFill>
          <a:ln w="9525">
            <a:noFill/>
            <a:miter lim="800000"/>
            <a:headEnd/>
            <a:tailEnd/>
          </a:ln>
          <a:effectLst/>
        </p:spPr>
        <p:txBody>
          <a:bodyPr wrap="none">
            <a:spAutoFit/>
          </a:bodyPr>
          <a:lstStyle/>
          <a:p>
            <a:r>
              <a:rPr lang="es-ES_tradnl"/>
              <a:t>Retorno</a:t>
            </a:r>
          </a:p>
        </p:txBody>
      </p:sp>
      <p:sp>
        <p:nvSpPr>
          <p:cNvPr id="2053" name="Text Box 5"/>
          <p:cNvSpPr txBox="1">
            <a:spLocks noChangeArrowheads="1"/>
          </p:cNvSpPr>
          <p:nvPr/>
        </p:nvSpPr>
        <p:spPr bwMode="auto">
          <a:xfrm>
            <a:off x="5927725" y="2422525"/>
            <a:ext cx="1933575" cy="336550"/>
          </a:xfrm>
          <a:prstGeom prst="rect">
            <a:avLst/>
          </a:prstGeom>
          <a:solidFill>
            <a:schemeClr val="folHlink"/>
          </a:solidFill>
          <a:ln w="9525">
            <a:noFill/>
            <a:miter lim="800000"/>
            <a:headEnd/>
            <a:tailEnd/>
          </a:ln>
          <a:effectLst/>
        </p:spPr>
        <p:txBody>
          <a:bodyPr wrap="none">
            <a:spAutoFit/>
          </a:bodyPr>
          <a:lstStyle/>
          <a:p>
            <a:r>
              <a:rPr lang="es-ES_tradnl"/>
              <a:t>Resorte Calibrado</a:t>
            </a:r>
          </a:p>
        </p:txBody>
      </p:sp>
      <p:sp>
        <p:nvSpPr>
          <p:cNvPr id="2054" name="Text Box 6"/>
          <p:cNvSpPr txBox="1">
            <a:spLocks noChangeArrowheads="1"/>
          </p:cNvSpPr>
          <p:nvPr/>
        </p:nvSpPr>
        <p:spPr bwMode="auto">
          <a:xfrm>
            <a:off x="5318125" y="746125"/>
            <a:ext cx="860425" cy="336550"/>
          </a:xfrm>
          <a:prstGeom prst="rect">
            <a:avLst/>
          </a:prstGeom>
          <a:solidFill>
            <a:schemeClr val="folHlink"/>
          </a:solidFill>
          <a:ln w="9525">
            <a:noFill/>
            <a:miter lim="800000"/>
            <a:headEnd/>
            <a:tailEnd/>
          </a:ln>
          <a:effectLst/>
        </p:spPr>
        <p:txBody>
          <a:bodyPr wrap="none">
            <a:spAutoFit/>
          </a:bodyPr>
          <a:lstStyle/>
          <a:p>
            <a:r>
              <a:rPr lang="es-ES_tradnl"/>
              <a:t>Regule</a:t>
            </a:r>
          </a:p>
        </p:txBody>
      </p:sp>
      <p:sp>
        <p:nvSpPr>
          <p:cNvPr id="2055" name="Text Box 7"/>
          <p:cNvSpPr txBox="1">
            <a:spLocks noChangeArrowheads="1"/>
          </p:cNvSpPr>
          <p:nvPr/>
        </p:nvSpPr>
        <p:spPr bwMode="auto">
          <a:xfrm>
            <a:off x="4098925" y="212725"/>
            <a:ext cx="771525" cy="336550"/>
          </a:xfrm>
          <a:prstGeom prst="rect">
            <a:avLst/>
          </a:prstGeom>
          <a:solidFill>
            <a:schemeClr val="folHlink"/>
          </a:solidFill>
          <a:ln w="9525">
            <a:noFill/>
            <a:miter lim="800000"/>
            <a:headEnd/>
            <a:tailEnd/>
          </a:ln>
          <a:effectLst/>
        </p:spPr>
        <p:txBody>
          <a:bodyPr wrap="none">
            <a:spAutoFit/>
          </a:bodyPr>
          <a:lstStyle/>
          <a:p>
            <a:r>
              <a:rPr lang="es-ES_tradnl"/>
              <a:t>Cierre</a:t>
            </a:r>
          </a:p>
        </p:txBody>
      </p:sp>
      <p:sp>
        <p:nvSpPr>
          <p:cNvPr id="2057" name="Text Box 9"/>
          <p:cNvSpPr txBox="1">
            <a:spLocks noChangeArrowheads="1"/>
          </p:cNvSpPr>
          <p:nvPr/>
        </p:nvSpPr>
        <p:spPr bwMode="auto">
          <a:xfrm>
            <a:off x="6156325" y="6156325"/>
            <a:ext cx="860425" cy="336550"/>
          </a:xfrm>
          <a:prstGeom prst="rect">
            <a:avLst/>
          </a:prstGeom>
          <a:solidFill>
            <a:schemeClr val="folHlink"/>
          </a:solidFill>
          <a:ln w="9525">
            <a:noFill/>
            <a:miter lim="800000"/>
            <a:headEnd/>
            <a:tailEnd/>
          </a:ln>
          <a:effectLst/>
        </p:spPr>
        <p:txBody>
          <a:bodyPr wrap="none">
            <a:spAutoFit/>
          </a:bodyPr>
          <a:lstStyle/>
          <a:p>
            <a:r>
              <a:rPr lang="es-ES_tradnl"/>
              <a:t>Tobera</a:t>
            </a:r>
          </a:p>
        </p:txBody>
      </p:sp>
      <p:sp>
        <p:nvSpPr>
          <p:cNvPr id="2058" name="Text Box 10"/>
          <p:cNvSpPr txBox="1">
            <a:spLocks noChangeArrowheads="1"/>
          </p:cNvSpPr>
          <p:nvPr/>
        </p:nvSpPr>
        <p:spPr bwMode="auto">
          <a:xfrm>
            <a:off x="6080125" y="5165725"/>
            <a:ext cx="1436688" cy="336550"/>
          </a:xfrm>
          <a:prstGeom prst="rect">
            <a:avLst/>
          </a:prstGeom>
          <a:solidFill>
            <a:schemeClr val="folHlink"/>
          </a:solidFill>
          <a:ln w="9525">
            <a:noFill/>
            <a:miter lim="800000"/>
            <a:headEnd/>
            <a:tailEnd/>
          </a:ln>
          <a:effectLst/>
        </p:spPr>
        <p:txBody>
          <a:bodyPr wrap="none">
            <a:spAutoFit/>
          </a:bodyPr>
          <a:lstStyle/>
          <a:p>
            <a:r>
              <a:rPr lang="es-ES_tradnl"/>
              <a:t>Porta Tobera</a:t>
            </a:r>
          </a:p>
        </p:txBody>
      </p:sp>
      <p:sp>
        <p:nvSpPr>
          <p:cNvPr id="10" name="9 CuadroTexto"/>
          <p:cNvSpPr txBox="1"/>
          <p:nvPr/>
        </p:nvSpPr>
        <p:spPr>
          <a:xfrm>
            <a:off x="357158" y="357166"/>
            <a:ext cx="2000264" cy="584775"/>
          </a:xfrm>
          <a:prstGeom prst="rect">
            <a:avLst/>
          </a:prstGeom>
          <a:noFill/>
        </p:spPr>
        <p:txBody>
          <a:bodyPr wrap="square" rtlCol="0">
            <a:spAutoFit/>
          </a:bodyPr>
          <a:lstStyle/>
          <a:p>
            <a:pPr algn="ctr"/>
            <a:r>
              <a:rPr lang="es-ES" sz="3200" dirty="0" smtClean="0"/>
              <a:t>INYECTOR</a:t>
            </a:r>
            <a:endParaRPr lang="es-AR" sz="3200" dirty="0" smtClean="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0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0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0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0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autoUpdateAnimBg="0"/>
      <p:bldP spid="2052" grpId="0" animBg="1" autoUpdateAnimBg="0"/>
      <p:bldP spid="2053" grpId="0" animBg="1" autoUpdateAnimBg="0"/>
      <p:bldP spid="2054" grpId="0" animBg="1" autoUpdateAnimBg="0"/>
      <p:bldP spid="2055" grpId="0" animBg="1" autoUpdateAnimBg="0"/>
      <p:bldP spid="2057" grpId="0" animBg="1" autoUpdateAnimBg="0"/>
      <p:bldP spid="2058"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78098"/>
          </a:xfrm>
        </p:spPr>
        <p:txBody>
          <a:bodyPr>
            <a:normAutofit/>
          </a:bodyPr>
          <a:lstStyle/>
          <a:p>
            <a:r>
              <a:rPr lang="es-ES" sz="3200" dirty="0" smtClean="0"/>
              <a:t>INYECTORES</a:t>
            </a:r>
            <a:endParaRPr lang="es-ES" sz="3200" dirty="0"/>
          </a:p>
        </p:txBody>
      </p:sp>
      <p:pic>
        <p:nvPicPr>
          <p:cNvPr id="15362" name="Picture 2"/>
          <p:cNvPicPr>
            <a:picLocks noChangeAspect="1" noChangeArrowheads="1"/>
          </p:cNvPicPr>
          <p:nvPr/>
        </p:nvPicPr>
        <p:blipFill>
          <a:blip r:embed="rId2" cstate="print"/>
          <a:srcRect/>
          <a:stretch>
            <a:fillRect/>
          </a:stretch>
        </p:blipFill>
        <p:spPr bwMode="auto">
          <a:xfrm>
            <a:off x="445892" y="1399183"/>
            <a:ext cx="3910084" cy="2677889"/>
          </a:xfrm>
          <a:prstGeom prst="rect">
            <a:avLst/>
          </a:prstGeom>
          <a:noFill/>
          <a:ln w="9525">
            <a:solidFill>
              <a:schemeClr val="tx1"/>
            </a:solidFill>
            <a:miter lim="800000"/>
            <a:headEnd/>
            <a:tailEnd/>
          </a:ln>
          <a:effectLst/>
        </p:spPr>
      </p:pic>
      <p:sp>
        <p:nvSpPr>
          <p:cNvPr id="4" name="3 CuadroTexto"/>
          <p:cNvSpPr txBox="1"/>
          <p:nvPr/>
        </p:nvSpPr>
        <p:spPr>
          <a:xfrm>
            <a:off x="1403648" y="4365104"/>
            <a:ext cx="2376264" cy="1569660"/>
          </a:xfrm>
          <a:prstGeom prst="rect">
            <a:avLst/>
          </a:prstGeom>
          <a:noFill/>
          <a:ln>
            <a:solidFill>
              <a:schemeClr val="tx1"/>
            </a:solidFill>
          </a:ln>
        </p:spPr>
        <p:txBody>
          <a:bodyPr wrap="square" rtlCol="0">
            <a:spAutoFit/>
          </a:bodyPr>
          <a:lstStyle/>
          <a:p>
            <a:pPr algn="ctr"/>
            <a:r>
              <a:rPr lang="es-ES" sz="3200" dirty="0" smtClean="0"/>
              <a:t>INYECTOR DE ORIFICIO UNICO</a:t>
            </a:r>
            <a:endParaRPr lang="es-ES" sz="3200" dirty="0"/>
          </a:p>
        </p:txBody>
      </p:sp>
      <p:sp>
        <p:nvSpPr>
          <p:cNvPr id="5" name="4 CuadroTexto"/>
          <p:cNvSpPr txBox="1"/>
          <p:nvPr/>
        </p:nvSpPr>
        <p:spPr>
          <a:xfrm>
            <a:off x="6012160" y="4365104"/>
            <a:ext cx="2088232" cy="1569660"/>
          </a:xfrm>
          <a:prstGeom prst="rect">
            <a:avLst/>
          </a:prstGeom>
          <a:noFill/>
          <a:ln>
            <a:solidFill>
              <a:schemeClr val="tx1"/>
            </a:solidFill>
          </a:ln>
        </p:spPr>
        <p:txBody>
          <a:bodyPr wrap="square" rtlCol="0">
            <a:spAutoFit/>
          </a:bodyPr>
          <a:lstStyle/>
          <a:p>
            <a:pPr algn="ctr"/>
            <a:r>
              <a:rPr lang="es-ES" sz="3200" dirty="0" smtClean="0"/>
              <a:t>INYECTOR DE VARIOS ORIFICIOS</a:t>
            </a:r>
            <a:endParaRPr lang="es-ES" sz="3200" dirty="0"/>
          </a:p>
        </p:txBody>
      </p:sp>
      <p:pic>
        <p:nvPicPr>
          <p:cNvPr id="15363" name="Picture 3"/>
          <p:cNvPicPr>
            <a:picLocks noChangeAspect="1" noChangeArrowheads="1"/>
          </p:cNvPicPr>
          <p:nvPr/>
        </p:nvPicPr>
        <p:blipFill>
          <a:blip r:embed="rId3" cstate="print"/>
          <a:srcRect/>
          <a:stretch>
            <a:fillRect/>
          </a:stretch>
        </p:blipFill>
        <p:spPr bwMode="auto">
          <a:xfrm>
            <a:off x="6012160" y="1340768"/>
            <a:ext cx="2090017" cy="2672572"/>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toberas.jpg"/>
          <p:cNvPicPr>
            <a:picLocks noChangeAspect="1" noChangeArrowheads="1"/>
          </p:cNvPicPr>
          <p:nvPr/>
        </p:nvPicPr>
        <p:blipFill>
          <a:blip r:embed="rId2" cstate="print"/>
          <a:srcRect/>
          <a:stretch>
            <a:fillRect/>
          </a:stretch>
        </p:blipFill>
        <p:spPr bwMode="auto">
          <a:xfrm>
            <a:off x="1905000" y="685800"/>
            <a:ext cx="5715000" cy="5143500"/>
          </a:xfrm>
          <a:prstGeom prst="rect">
            <a:avLst/>
          </a:prstGeom>
          <a:noFill/>
        </p:spPr>
      </p:pic>
      <p:sp>
        <p:nvSpPr>
          <p:cNvPr id="3075" name="Text Box 3"/>
          <p:cNvSpPr txBox="1">
            <a:spLocks noChangeArrowheads="1"/>
          </p:cNvSpPr>
          <p:nvPr/>
        </p:nvSpPr>
        <p:spPr bwMode="auto">
          <a:xfrm>
            <a:off x="1584325" y="365125"/>
            <a:ext cx="3052763" cy="336550"/>
          </a:xfrm>
          <a:prstGeom prst="rect">
            <a:avLst/>
          </a:prstGeom>
          <a:solidFill>
            <a:schemeClr val="folHlink"/>
          </a:solidFill>
          <a:ln w="9525">
            <a:noFill/>
            <a:miter lim="800000"/>
            <a:headEnd/>
            <a:tailEnd/>
          </a:ln>
          <a:effectLst/>
        </p:spPr>
        <p:txBody>
          <a:bodyPr wrap="none">
            <a:spAutoFit/>
          </a:bodyPr>
          <a:lstStyle/>
          <a:p>
            <a:r>
              <a:rPr lang="es-ES_tradnl"/>
              <a:t>Tobera de Inyección Indirecta</a:t>
            </a:r>
          </a:p>
        </p:txBody>
      </p:sp>
      <p:sp>
        <p:nvSpPr>
          <p:cNvPr id="3076" name="Text Box 4"/>
          <p:cNvSpPr txBox="1">
            <a:spLocks noChangeArrowheads="1"/>
          </p:cNvSpPr>
          <p:nvPr/>
        </p:nvSpPr>
        <p:spPr bwMode="auto">
          <a:xfrm>
            <a:off x="4860925" y="5851525"/>
            <a:ext cx="2894013" cy="336550"/>
          </a:xfrm>
          <a:prstGeom prst="rect">
            <a:avLst/>
          </a:prstGeom>
          <a:solidFill>
            <a:schemeClr val="folHlink"/>
          </a:solidFill>
          <a:ln w="9525">
            <a:noFill/>
            <a:miter lim="800000"/>
            <a:headEnd/>
            <a:tailEnd/>
          </a:ln>
          <a:effectLst/>
        </p:spPr>
        <p:txBody>
          <a:bodyPr wrap="none">
            <a:spAutoFit/>
          </a:bodyPr>
          <a:lstStyle/>
          <a:p>
            <a:r>
              <a:rPr lang="es-ES_tradnl"/>
              <a:t>Tobera de Inyección Directa</a:t>
            </a:r>
          </a:p>
        </p:txBody>
      </p:sp>
      <p:sp>
        <p:nvSpPr>
          <p:cNvPr id="5" name="4 CuadroTexto"/>
          <p:cNvSpPr txBox="1"/>
          <p:nvPr/>
        </p:nvSpPr>
        <p:spPr>
          <a:xfrm>
            <a:off x="6786578" y="214290"/>
            <a:ext cx="1714512" cy="584775"/>
          </a:xfrm>
          <a:prstGeom prst="rect">
            <a:avLst/>
          </a:prstGeom>
          <a:noFill/>
        </p:spPr>
        <p:txBody>
          <a:bodyPr wrap="square" rtlCol="0">
            <a:spAutoFit/>
          </a:bodyPr>
          <a:lstStyle/>
          <a:p>
            <a:pPr algn="ctr"/>
            <a:r>
              <a:rPr lang="es-ES" sz="3200" dirty="0" smtClean="0"/>
              <a:t>TOBERAS</a:t>
            </a:r>
            <a:endParaRPr lang="es-AR" sz="3200" dirty="0"/>
          </a:p>
        </p:txBody>
      </p:sp>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3076"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94122"/>
          </a:xfrm>
        </p:spPr>
        <p:txBody>
          <a:bodyPr>
            <a:normAutofit/>
          </a:bodyPr>
          <a:lstStyle/>
          <a:p>
            <a:r>
              <a:rPr lang="es-ES" sz="3200" dirty="0" smtClean="0"/>
              <a:t>BUJIA INCANDESCENTE DE ARRANQUE</a:t>
            </a:r>
            <a:endParaRPr lang="es-ES" sz="3200" dirty="0"/>
          </a:p>
        </p:txBody>
      </p:sp>
      <p:pic>
        <p:nvPicPr>
          <p:cNvPr id="6146" name="Picture 2"/>
          <p:cNvPicPr>
            <a:picLocks noChangeAspect="1" noChangeArrowheads="1"/>
          </p:cNvPicPr>
          <p:nvPr/>
        </p:nvPicPr>
        <p:blipFill>
          <a:blip r:embed="rId2" cstate="print"/>
          <a:srcRect/>
          <a:stretch>
            <a:fillRect/>
          </a:stretch>
        </p:blipFill>
        <p:spPr bwMode="auto">
          <a:xfrm>
            <a:off x="755576" y="1772816"/>
            <a:ext cx="7687786" cy="3941872"/>
          </a:xfrm>
          <a:prstGeom prst="rect">
            <a:avLst/>
          </a:prstGeom>
          <a:noFill/>
          <a:ln w="9525">
            <a:solidFill>
              <a:schemeClr val="tx1"/>
            </a:solidFill>
            <a:miter lim="800000"/>
            <a:headEnd/>
            <a:tailEnd/>
          </a:ln>
          <a:effectLst/>
        </p:spPr>
      </p:pic>
      <p:sp>
        <p:nvSpPr>
          <p:cNvPr id="4" name="3 CuadroTexto"/>
          <p:cNvSpPr txBox="1"/>
          <p:nvPr/>
        </p:nvSpPr>
        <p:spPr>
          <a:xfrm>
            <a:off x="1979712" y="6021288"/>
            <a:ext cx="5328592" cy="461665"/>
          </a:xfrm>
          <a:prstGeom prst="rect">
            <a:avLst/>
          </a:prstGeom>
          <a:noFill/>
        </p:spPr>
        <p:txBody>
          <a:bodyPr wrap="square" rtlCol="0">
            <a:spAutoFit/>
          </a:bodyPr>
          <a:lstStyle/>
          <a:p>
            <a:pPr algn="ctr"/>
            <a:r>
              <a:rPr lang="es-AR" sz="2400" dirty="0" smtClean="0"/>
              <a:t>Para motores fríos</a:t>
            </a:r>
            <a:endParaRPr lang="es-AR" sz="2400"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484784"/>
            <a:ext cx="2026568" cy="3240360"/>
          </a:xfrm>
        </p:spPr>
        <p:txBody>
          <a:bodyPr>
            <a:normAutofit/>
          </a:bodyPr>
          <a:lstStyle/>
          <a:p>
            <a:r>
              <a:rPr lang="es-ES" sz="3200" dirty="0" smtClean="0"/>
              <a:t>SISTEMA DE INYECCION CON INYECTOR BOMBA</a:t>
            </a:r>
            <a:endParaRPr lang="es-ES" sz="3200" dirty="0"/>
          </a:p>
        </p:txBody>
      </p:sp>
      <p:pic>
        <p:nvPicPr>
          <p:cNvPr id="16386" name="Picture 2"/>
          <p:cNvPicPr>
            <a:picLocks noChangeAspect="1" noChangeArrowheads="1"/>
          </p:cNvPicPr>
          <p:nvPr/>
        </p:nvPicPr>
        <p:blipFill>
          <a:blip r:embed="rId2" cstate="print"/>
          <a:srcRect/>
          <a:stretch>
            <a:fillRect/>
          </a:stretch>
        </p:blipFill>
        <p:spPr bwMode="auto">
          <a:xfrm>
            <a:off x="2987824" y="476672"/>
            <a:ext cx="5556882" cy="6095103"/>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34082"/>
          </a:xfrm>
        </p:spPr>
        <p:txBody>
          <a:bodyPr>
            <a:normAutofit/>
          </a:bodyPr>
          <a:lstStyle/>
          <a:p>
            <a:r>
              <a:rPr lang="es-ES" sz="3200" dirty="0" smtClean="0"/>
              <a:t>INYECTOR BOMBA –GM-</a:t>
            </a:r>
            <a:endParaRPr lang="es-ES" sz="3200" dirty="0"/>
          </a:p>
        </p:txBody>
      </p:sp>
      <p:sp>
        <p:nvSpPr>
          <p:cNvPr id="5" name="4 Marcador de contenido"/>
          <p:cNvSpPr>
            <a:spLocks noGrp="1"/>
          </p:cNvSpPr>
          <p:nvPr>
            <p:ph sz="half" idx="2"/>
          </p:nvPr>
        </p:nvSpPr>
        <p:spPr>
          <a:xfrm>
            <a:off x="4355976" y="980728"/>
            <a:ext cx="4536504" cy="5616624"/>
          </a:xfrm>
          <a:ln>
            <a:solidFill>
              <a:schemeClr val="tx1"/>
            </a:solidFill>
          </a:ln>
        </p:spPr>
        <p:txBody>
          <a:bodyPr>
            <a:normAutofit/>
          </a:bodyPr>
          <a:lstStyle/>
          <a:p>
            <a:pPr marL="514350" indent="-514350">
              <a:buFont typeface="+mj-lt"/>
              <a:buAutoNum type="arabicPeriod"/>
            </a:pPr>
            <a:r>
              <a:rPr lang="es-ES" dirty="0" smtClean="0"/>
              <a:t>Empujador.</a:t>
            </a:r>
          </a:p>
          <a:p>
            <a:pPr marL="514350" indent="-514350">
              <a:buFont typeface="+mj-lt"/>
              <a:buAutoNum type="arabicPeriod"/>
            </a:pPr>
            <a:r>
              <a:rPr lang="es-ES" dirty="0" smtClean="0"/>
              <a:t>Engranaje de regulación.</a:t>
            </a:r>
          </a:p>
          <a:p>
            <a:pPr marL="514350" indent="-514350">
              <a:buFont typeface="+mj-lt"/>
              <a:buAutoNum type="arabicPeriod"/>
            </a:pPr>
            <a:r>
              <a:rPr lang="es-ES" dirty="0" smtClean="0"/>
              <a:t>Cremallera de mando de la regulación.</a:t>
            </a:r>
          </a:p>
          <a:p>
            <a:pPr marL="514350" indent="-514350">
              <a:buFont typeface="+mj-lt"/>
              <a:buAutoNum type="arabicPeriod"/>
            </a:pPr>
            <a:r>
              <a:rPr lang="es-ES" dirty="0" smtClean="0"/>
              <a:t>Lumbreras de admisión.</a:t>
            </a:r>
          </a:p>
          <a:p>
            <a:pPr marL="514350" indent="-514350">
              <a:buFont typeface="+mj-lt"/>
              <a:buAutoNum type="arabicPeriod"/>
            </a:pPr>
            <a:r>
              <a:rPr lang="es-ES" dirty="0" smtClean="0"/>
              <a:t>Válvula de asiento plano.</a:t>
            </a:r>
          </a:p>
          <a:p>
            <a:pPr marL="514350" indent="-514350">
              <a:buFont typeface="+mj-lt"/>
              <a:buAutoNum type="arabicPeriod"/>
            </a:pPr>
            <a:r>
              <a:rPr lang="es-ES" dirty="0" smtClean="0"/>
              <a:t>Válvula de asiento esférico.</a:t>
            </a:r>
          </a:p>
          <a:p>
            <a:pPr marL="514350" indent="-514350">
              <a:buFont typeface="+mj-lt"/>
              <a:buAutoNum type="arabicPeriod"/>
            </a:pPr>
            <a:r>
              <a:rPr lang="es-ES" dirty="0" smtClean="0"/>
              <a:t>Filtro.</a:t>
            </a:r>
          </a:p>
          <a:p>
            <a:pPr marL="514350" indent="-514350">
              <a:buFont typeface="+mj-lt"/>
              <a:buAutoNum type="arabicPeriod"/>
            </a:pPr>
            <a:r>
              <a:rPr lang="es-ES" dirty="0" smtClean="0"/>
              <a:t>Pequeño pistón.</a:t>
            </a:r>
          </a:p>
          <a:p>
            <a:pPr marL="514350" indent="-514350">
              <a:buFont typeface="+mj-lt"/>
              <a:buAutoNum type="arabicPeriod"/>
            </a:pPr>
            <a:r>
              <a:rPr lang="es-ES" dirty="0" smtClean="0"/>
              <a:t>Boquilla.</a:t>
            </a:r>
            <a:endParaRPr lang="es-ES" dirty="0"/>
          </a:p>
        </p:txBody>
      </p:sp>
      <p:pic>
        <p:nvPicPr>
          <p:cNvPr id="6" name="Picture 2"/>
          <p:cNvPicPr>
            <a:picLocks noGrp="1" noChangeAspect="1" noChangeArrowheads="1"/>
          </p:cNvPicPr>
          <p:nvPr>
            <p:ph sz="half" idx="1"/>
          </p:nvPr>
        </p:nvPicPr>
        <p:blipFill>
          <a:blip r:embed="rId2" cstate="print"/>
          <a:srcRect/>
          <a:stretch>
            <a:fillRect/>
          </a:stretch>
        </p:blipFill>
        <p:spPr bwMode="auto">
          <a:xfrm>
            <a:off x="755576" y="980728"/>
            <a:ext cx="3312368" cy="5619860"/>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395536" y="836712"/>
            <a:ext cx="8229600" cy="850106"/>
          </a:xfrm>
        </p:spPr>
        <p:txBody>
          <a:bodyPr>
            <a:normAutofit/>
          </a:bodyPr>
          <a:lstStyle/>
          <a:p>
            <a:r>
              <a:rPr lang="es-ES" sz="3200" dirty="0" smtClean="0"/>
              <a:t>INYECTOR BOMBA SISTEMA CUMMINS</a:t>
            </a:r>
            <a:endParaRPr lang="es-ES" sz="3200" dirty="0"/>
          </a:p>
        </p:txBody>
      </p:sp>
      <p:pic>
        <p:nvPicPr>
          <p:cNvPr id="18434" name="Picture 2"/>
          <p:cNvPicPr>
            <a:picLocks noChangeAspect="1" noChangeArrowheads="1"/>
          </p:cNvPicPr>
          <p:nvPr/>
        </p:nvPicPr>
        <p:blipFill>
          <a:blip r:embed="rId2" cstate="print"/>
          <a:srcRect/>
          <a:stretch>
            <a:fillRect/>
          </a:stretch>
        </p:blipFill>
        <p:spPr bwMode="auto">
          <a:xfrm>
            <a:off x="251520" y="2060848"/>
            <a:ext cx="8633794" cy="3744416"/>
          </a:xfrm>
          <a:prstGeom prst="rect">
            <a:avLst/>
          </a:prstGeom>
          <a:noFill/>
          <a:ln w="9525">
            <a:solidFill>
              <a:schemeClr val="tx1"/>
            </a:solidFill>
            <a:miter lim="800000"/>
            <a:headEnd/>
            <a:tailEnd/>
          </a:ln>
          <a:effectLst/>
        </p:spPr>
      </p:pic>
      <p:sp>
        <p:nvSpPr>
          <p:cNvPr id="2" name="1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34082"/>
          </a:xfrm>
        </p:spPr>
        <p:txBody>
          <a:bodyPr>
            <a:normAutofit/>
          </a:bodyPr>
          <a:lstStyle/>
          <a:p>
            <a:r>
              <a:rPr lang="es-ES" sz="3200" dirty="0" smtClean="0"/>
              <a:t>PRECAMARAS</a:t>
            </a:r>
            <a:endParaRPr lang="es-ES" sz="3200" dirty="0"/>
          </a:p>
        </p:txBody>
      </p:sp>
      <p:pic>
        <p:nvPicPr>
          <p:cNvPr id="4098" name="Picture 2"/>
          <p:cNvPicPr>
            <a:picLocks noChangeAspect="1" noChangeArrowheads="1"/>
          </p:cNvPicPr>
          <p:nvPr/>
        </p:nvPicPr>
        <p:blipFill>
          <a:blip r:embed="rId2" cstate="print"/>
          <a:srcRect/>
          <a:stretch>
            <a:fillRect/>
          </a:stretch>
        </p:blipFill>
        <p:spPr bwMode="auto">
          <a:xfrm>
            <a:off x="1763688" y="1124744"/>
            <a:ext cx="5616624" cy="5174771"/>
          </a:xfrm>
          <a:prstGeom prst="rect">
            <a:avLst/>
          </a:prstGeom>
          <a:noFill/>
          <a:ln w="9525">
            <a:solidFill>
              <a:schemeClr val="tx1"/>
            </a:solidFill>
            <a:miter lim="800000"/>
            <a:headEnd/>
            <a:tailEnd/>
          </a:ln>
          <a:effectLst/>
        </p:spPr>
      </p:pic>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p:spPr>
        <p:txBody>
          <a:bodyPr>
            <a:normAutofit/>
          </a:bodyPr>
          <a:lstStyle/>
          <a:p>
            <a:r>
              <a:rPr lang="es-ES" sz="3200" dirty="0" smtClean="0"/>
              <a:t>PRECAMARAS DE ALTA TURBULENCIA</a:t>
            </a:r>
            <a:endParaRPr lang="es-ES" sz="3200" dirty="0"/>
          </a:p>
        </p:txBody>
      </p:sp>
      <p:pic>
        <p:nvPicPr>
          <p:cNvPr id="5122" name="Picture 2"/>
          <p:cNvPicPr>
            <a:picLocks noChangeAspect="1" noChangeArrowheads="1"/>
          </p:cNvPicPr>
          <p:nvPr/>
        </p:nvPicPr>
        <p:blipFill>
          <a:blip r:embed="rId2" cstate="print"/>
          <a:srcRect/>
          <a:stretch>
            <a:fillRect/>
          </a:stretch>
        </p:blipFill>
        <p:spPr bwMode="auto">
          <a:xfrm>
            <a:off x="395536" y="1484784"/>
            <a:ext cx="8285743" cy="4248472"/>
          </a:xfrm>
          <a:prstGeom prst="rect">
            <a:avLst/>
          </a:prstGeom>
          <a:noFill/>
          <a:ln w="9525">
            <a:solidFill>
              <a:schemeClr val="tx1"/>
            </a:solidFill>
            <a:miter lim="800000"/>
            <a:headEnd/>
            <a:tailEnd/>
          </a:ln>
          <a:effectLst/>
        </p:spPr>
      </p:pic>
      <p:sp>
        <p:nvSpPr>
          <p:cNvPr id="4" name="3 CuadroTexto"/>
          <p:cNvSpPr txBox="1"/>
          <p:nvPr/>
        </p:nvSpPr>
        <p:spPr>
          <a:xfrm>
            <a:off x="2987824" y="5805264"/>
            <a:ext cx="3240360" cy="830997"/>
          </a:xfrm>
          <a:prstGeom prst="rect">
            <a:avLst/>
          </a:prstGeom>
          <a:noFill/>
        </p:spPr>
        <p:txBody>
          <a:bodyPr wrap="square" rtlCol="0">
            <a:spAutoFit/>
          </a:bodyPr>
          <a:lstStyle/>
          <a:p>
            <a:pPr algn="ctr"/>
            <a:r>
              <a:rPr lang="es-AR" sz="2400" dirty="0" smtClean="0"/>
              <a:t>Son Esféricas</a:t>
            </a:r>
          </a:p>
          <a:p>
            <a:pPr algn="ctr"/>
            <a:r>
              <a:rPr lang="es-AR" sz="2400" dirty="0" smtClean="0"/>
              <a:t>Movimiento Rotatorio</a:t>
            </a:r>
            <a:endParaRPr lang="es-AR" sz="2400" dirty="0"/>
          </a:p>
        </p:txBody>
      </p:sp>
      <p:sp>
        <p:nvSpPr>
          <p:cNvPr id="5" name="4 CuadroTexto"/>
          <p:cNvSpPr txBox="1"/>
          <p:nvPr/>
        </p:nvSpPr>
        <p:spPr>
          <a:xfrm>
            <a:off x="1043608" y="6093296"/>
            <a:ext cx="1080120" cy="461665"/>
          </a:xfrm>
          <a:prstGeom prst="rect">
            <a:avLst/>
          </a:prstGeom>
          <a:noFill/>
        </p:spPr>
        <p:txBody>
          <a:bodyPr wrap="square" rtlCol="0">
            <a:spAutoFit/>
          </a:bodyPr>
          <a:lstStyle/>
          <a:p>
            <a:r>
              <a:rPr lang="es-AR" sz="2400" dirty="0" smtClean="0"/>
              <a:t>Clásica</a:t>
            </a:r>
            <a:endParaRPr lang="es-AR" sz="2400" dirty="0"/>
          </a:p>
        </p:txBody>
      </p:sp>
      <p:cxnSp>
        <p:nvCxnSpPr>
          <p:cNvPr id="7" name="6 Conector recto de flecha"/>
          <p:cNvCxnSpPr>
            <a:stCxn id="5" idx="1"/>
          </p:cNvCxnSpPr>
          <p:nvPr/>
        </p:nvCxnSpPr>
        <p:spPr>
          <a:xfrm flipV="1">
            <a:off x="1043608" y="5157193"/>
            <a:ext cx="432048" cy="116693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normAutofit/>
          </a:bodyPr>
          <a:lstStyle/>
          <a:p>
            <a:r>
              <a:rPr lang="es-ES" sz="3200" dirty="0" smtClean="0"/>
              <a:t>CAMARAS DE ACUMULACION</a:t>
            </a:r>
            <a:endParaRPr lang="es-ES" sz="3200" dirty="0"/>
          </a:p>
        </p:txBody>
      </p:sp>
      <p:pic>
        <p:nvPicPr>
          <p:cNvPr id="7170" name="Picture 2"/>
          <p:cNvPicPr>
            <a:picLocks noChangeAspect="1" noChangeArrowheads="1"/>
          </p:cNvPicPr>
          <p:nvPr/>
        </p:nvPicPr>
        <p:blipFill>
          <a:blip r:embed="rId2" cstate="print"/>
          <a:srcRect/>
          <a:stretch>
            <a:fillRect/>
          </a:stretch>
        </p:blipFill>
        <p:spPr bwMode="auto">
          <a:xfrm>
            <a:off x="755576" y="1484784"/>
            <a:ext cx="4824536" cy="4905827"/>
          </a:xfrm>
          <a:prstGeom prst="rect">
            <a:avLst/>
          </a:prstGeom>
          <a:noFill/>
          <a:ln w="9525">
            <a:solidFill>
              <a:schemeClr val="tx1"/>
            </a:solidFill>
            <a:miter lim="800000"/>
            <a:headEnd/>
            <a:tailEnd/>
          </a:ln>
          <a:effectLst/>
        </p:spPr>
      </p:pic>
      <p:sp>
        <p:nvSpPr>
          <p:cNvPr id="4" name="3 CuadroTexto"/>
          <p:cNvSpPr txBox="1"/>
          <p:nvPr/>
        </p:nvSpPr>
        <p:spPr>
          <a:xfrm>
            <a:off x="5940152" y="2780928"/>
            <a:ext cx="2520280" cy="2062103"/>
          </a:xfrm>
          <a:prstGeom prst="rect">
            <a:avLst/>
          </a:prstGeom>
          <a:noFill/>
        </p:spPr>
        <p:txBody>
          <a:bodyPr wrap="square" rtlCol="0">
            <a:spAutoFit/>
          </a:bodyPr>
          <a:lstStyle/>
          <a:p>
            <a:r>
              <a:rPr lang="es-AR" sz="3200" dirty="0" smtClean="0"/>
              <a:t>Alto consumo específico y dificultad de arranque</a:t>
            </a:r>
            <a:endParaRPr lang="es-AR" sz="3200" dirty="0"/>
          </a:p>
        </p:txBody>
      </p:sp>
      <p:sp>
        <p:nvSpPr>
          <p:cNvPr id="3" name="2 Marcador de pie de página"/>
          <p:cNvSpPr>
            <a:spLocks noGrp="1"/>
          </p:cNvSpPr>
          <p:nvPr>
            <p:ph type="ftr" sz="quarter" idx="11"/>
          </p:nvPr>
        </p:nvSpPr>
        <p:spPr/>
        <p:txBody>
          <a:bodyPr/>
          <a:lstStyle/>
          <a:p>
            <a:r>
              <a:rPr lang="es-ES" smtClean="0"/>
              <a:t>CSMN GASTON TOLAY</a:t>
            </a:r>
            <a:endParaRPr lang="es-E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1158</Words>
  <Application>Microsoft Office PowerPoint</Application>
  <PresentationFormat>Presentación en pantalla (4:3)</PresentationFormat>
  <Paragraphs>280</Paragraphs>
  <Slides>62</Slides>
  <Notes>0</Notes>
  <HiddenSlides>0</HiddenSlides>
  <MMClips>0</MMClips>
  <ScaleCrop>false</ScaleCrop>
  <HeadingPairs>
    <vt:vector size="4" baseType="variant">
      <vt:variant>
        <vt:lpstr>Tema</vt:lpstr>
      </vt:variant>
      <vt:variant>
        <vt:i4>1</vt:i4>
      </vt:variant>
      <vt:variant>
        <vt:lpstr>Títulos de diapositiva</vt:lpstr>
      </vt:variant>
      <vt:variant>
        <vt:i4>62</vt:i4>
      </vt:variant>
    </vt:vector>
  </HeadingPairs>
  <TitlesOfParts>
    <vt:vector size="63" baseType="lpstr">
      <vt:lpstr>Tema de Office</vt:lpstr>
      <vt:lpstr>MOTORES</vt:lpstr>
      <vt:lpstr>CAMARAS DE COMBUSTION</vt:lpstr>
      <vt:lpstr>CAMARAS A INYECCION DIRECTA DE MOTORES DIESEL LENTOS DE 2 TIEMPOS</vt:lpstr>
      <vt:lpstr>CAMARAS A INYECCION DIRECTA</vt:lpstr>
      <vt:lpstr>CAMARAS A INYECCION DIRECTA</vt:lpstr>
      <vt:lpstr>BUJIA INCANDESCENTE DE ARRANQUE</vt:lpstr>
      <vt:lpstr>PRECAMARAS</vt:lpstr>
      <vt:lpstr>PRECAMARAS DE ALTA TURBULENCIA</vt:lpstr>
      <vt:lpstr>CAMARAS DE ACUMULACION</vt:lpstr>
      <vt:lpstr>Presentación de PowerPoint</vt:lpstr>
      <vt:lpstr>Presentación de PowerPoint</vt:lpstr>
      <vt:lpstr>Presentación de PowerPoint</vt:lpstr>
      <vt:lpstr>Presentación de PowerPoint</vt:lpstr>
      <vt:lpstr>VENTAJAS DE MOTORES CON PRECAMARAS RESPECTO A LOS DE INYECCION DIRECTA</vt:lpstr>
      <vt:lpstr>COMPARACION ENTRE MOTORES DE INYECCION DIRECTA E INDIRECTA</vt:lpstr>
      <vt:lpstr>SISTEMAS DE INYECCION</vt:lpstr>
      <vt:lpstr>FUNCION Y REQUISITOS DE LOS DISPOSITIVOS INYECCION</vt:lpstr>
      <vt:lpstr>FUNCION Y REQUISITOS DE LOS DISPOSITIVOS INYECCION</vt:lpstr>
      <vt:lpstr>SISTEMA DE INYECCION SOLIDA (Mecánica)</vt:lpstr>
      <vt:lpstr>SISTEMA DE COLECTOR O CONDUCTOR COMUN</vt:lpstr>
      <vt:lpstr>BOMBA UNICA CON LIMITADORA DE PRESION</vt:lpstr>
      <vt:lpstr>Presentación de PowerPoint</vt:lpstr>
      <vt:lpstr>BOMBA UNICA CON PRESION REGULADA </vt:lpstr>
      <vt:lpstr>Presentación de PowerPoint</vt:lpstr>
      <vt:lpstr>BOMBAS MULTIPISTON</vt:lpstr>
      <vt:lpstr>Presentación de PowerPoint</vt:lpstr>
      <vt:lpstr>INYECTOR UNITARIO</vt:lpstr>
      <vt:lpstr>Presentación de PowerPoint</vt:lpstr>
      <vt:lpstr>INYECCION POR VALVULAS PARA EL INYECTOR</vt:lpstr>
      <vt:lpstr>Presentación de PowerPoint</vt:lpstr>
      <vt:lpstr>SISTEMA DE INYECCION CON DISTRIBUIDOR</vt:lpstr>
      <vt:lpstr>Presentación de PowerPoint</vt:lpstr>
      <vt:lpstr>SISTEMA DE INYECCION CON BOMBA E INYECTORES SEPARADOS</vt:lpstr>
      <vt:lpstr>SISTEMA DE INYECCION CON INYECTOR BOMBA</vt:lpstr>
      <vt:lpstr>INYECCION CON MONOBOMBA Y DISTRIBUIDOR ROTATIVO INCORPORADO</vt:lpstr>
      <vt:lpstr>BOMBA BOSCH CON ELEMENTO UNICO DE BOMBEO- DISTRIBUIDOR</vt:lpstr>
      <vt:lpstr>ELEMENTO BOMBA DE PISTON ROTANTE</vt:lpstr>
      <vt:lpstr>VALVULA DE ENVIO</vt:lpstr>
      <vt:lpstr>BOMBA DE INYECCION CON REGULACION POR PISTON ROTANTE, UNICA, PARA GRANDES MOTORES</vt:lpstr>
      <vt:lpstr>ELEMENTOS DE INYECCION Y DEL SISTEMA</vt:lpstr>
      <vt:lpstr>Presentación de PowerPoint</vt:lpstr>
      <vt:lpstr>Presentación de PowerPoint</vt:lpstr>
      <vt:lpstr>DOSIFICACION DEL COMBUSTIBLE</vt:lpstr>
      <vt:lpstr>VALVULAS DE ALZADA FIJA Y ALZADA VARIABLE</vt:lpstr>
      <vt:lpstr>EMBOLO ROTANTE</vt:lpstr>
      <vt:lpstr>FUNCIONAMIENTE DEL EMBOLO ROTANTE CON HELICE NORMAL</vt:lpstr>
      <vt:lpstr>FUNCIONAMIENTE DEL EMBOLO ROTANTE CON HELICE INVERTIDA</vt:lpstr>
      <vt:lpstr>Presentación de PowerPoint</vt:lpstr>
      <vt:lpstr>Presentación de PowerPoint</vt:lpstr>
      <vt:lpstr>Presentación de PowerPoint</vt:lpstr>
      <vt:lpstr>BOMBA DE ALIMENTACION CON EMBOLO</vt:lpstr>
      <vt:lpstr>FILTRO DE COMBUSTIBLE</vt:lpstr>
      <vt:lpstr>ESQUEMA DE BOMBA PARA LA INYECCION MECANICA CON REGULADOR DEL CAUDAL MEDIANTE VALVULA DE REFLUJO</vt:lpstr>
      <vt:lpstr>BOMBA DE INYECCION CON REGULADOR DEL CAUDAL MEDIANTE VALVULA DE REFLUJO</vt:lpstr>
      <vt:lpstr>METODO DE INYECCION SOLIDA</vt:lpstr>
      <vt:lpstr>INYECTOR</vt:lpstr>
      <vt:lpstr>Presentación de PowerPoint</vt:lpstr>
      <vt:lpstr>INYECTORES</vt:lpstr>
      <vt:lpstr>Presentación de PowerPoint</vt:lpstr>
      <vt:lpstr>SISTEMA DE INYECCION CON INYECTOR BOMBA</vt:lpstr>
      <vt:lpstr>INYECTOR BOMBA –GM-</vt:lpstr>
      <vt:lpstr>INYECTOR BOMBA SISTEMA CUMMINS</vt:lpstr>
    </vt:vector>
  </TitlesOfParts>
  <Company>juan carlos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CAMARAS A INYECCION DIRECTA DE MODORES DIESEL LENTOS DE 2 TIEMPOS</dc:title>
  <dc:creator>juan carlos</dc:creator>
  <cp:lastModifiedBy>Usuario de Windows</cp:lastModifiedBy>
  <cp:revision>72</cp:revision>
  <dcterms:created xsi:type="dcterms:W3CDTF">2012-05-20T23:55:18Z</dcterms:created>
  <dcterms:modified xsi:type="dcterms:W3CDTF">2019-09-29T01:35:37Z</dcterms:modified>
</cp:coreProperties>
</file>